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
      <p:font typeface="Open Sans" charset="1" panose="020B0606030504020204"/>
      <p:regular r:id="rId35"/>
    </p:embeddedFont>
    <p:embeddedFont>
      <p:font typeface="Open Sans Bold" charset="1" panose="020B0806030504020204"/>
      <p:regular r:id="rId36"/>
    </p:embeddedFont>
    <p:embeddedFont>
      <p:font typeface="Open Sans Italics" charset="1" panose="020B0606030504020204"/>
      <p:regular r:id="rId37"/>
    </p:embeddedFont>
    <p:embeddedFont>
      <p:font typeface="Open Sans Bold Italics" charset="1" panose="020B0806030504020204"/>
      <p:regular r:id="rId38"/>
    </p:embeddedFont>
    <p:embeddedFont>
      <p:font typeface="Open Sans Light" charset="1" panose="020B0306030504020204"/>
      <p:regular r:id="rId39"/>
    </p:embeddedFont>
    <p:embeddedFont>
      <p:font typeface="Open Sans Light Italics" charset="1" panose="020B0306030504020204"/>
      <p:regular r:id="rId40"/>
    </p:embeddedFont>
    <p:embeddedFont>
      <p:font typeface="Open Sans Ultra-Bold" charset="1" panose="00000000000000000000"/>
      <p:regular r:id="rId41"/>
    </p:embeddedFont>
    <p:embeddedFont>
      <p:font typeface="Open Sans Ultra-Bold Italics" charset="1" panose="00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64160" y="1182238"/>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22304" y="4898959"/>
            <a:ext cx="7544271" cy="5014319"/>
          </a:xfrm>
          <a:custGeom>
            <a:avLst/>
            <a:gdLst/>
            <a:ahLst/>
            <a:cxnLst/>
            <a:rect r="r" b="b" t="t" l="l"/>
            <a:pathLst>
              <a:path h="5014319" w="7544271">
                <a:moveTo>
                  <a:pt x="0" y="0"/>
                </a:moveTo>
                <a:lnTo>
                  <a:pt x="7544270" y="0"/>
                </a:lnTo>
                <a:lnTo>
                  <a:pt x="7544270" y="5014319"/>
                </a:lnTo>
                <a:lnTo>
                  <a:pt x="0" y="5014319"/>
                </a:lnTo>
                <a:lnTo>
                  <a:pt x="0" y="0"/>
                </a:lnTo>
                <a:close/>
              </a:path>
            </a:pathLst>
          </a:custGeom>
          <a:blipFill>
            <a:blip r:embed="rId5"/>
            <a:stretch>
              <a:fillRect l="0" t="0" r="0" b="0"/>
            </a:stretch>
          </a:blipFill>
        </p:spPr>
      </p:sp>
      <p:sp>
        <p:nvSpPr>
          <p:cNvPr name="TextBox 5" id="5"/>
          <p:cNvSpPr txBox="true"/>
          <p:nvPr/>
        </p:nvSpPr>
        <p:spPr>
          <a:xfrm rot="0">
            <a:off x="1564160" y="4975159"/>
            <a:ext cx="10375827" cy="1025633"/>
          </a:xfrm>
          <a:prstGeom prst="rect">
            <a:avLst/>
          </a:prstGeom>
        </p:spPr>
        <p:txBody>
          <a:bodyPr anchor="t" rtlCol="false" tIns="0" lIns="0" bIns="0" rIns="0">
            <a:spAutoFit/>
          </a:bodyPr>
          <a:lstStyle/>
          <a:p>
            <a:pPr algn="just">
              <a:lnSpc>
                <a:spcPts val="7984"/>
              </a:lnSpc>
            </a:pPr>
            <a:r>
              <a:rPr lang="en-US" sz="7258" spc="522">
                <a:solidFill>
                  <a:srgbClr val="FFFFFF"/>
                </a:solidFill>
                <a:latin typeface="Open Sauce Medium"/>
              </a:rPr>
              <a:t>TIME MANAGEMENT</a:t>
            </a:r>
          </a:p>
        </p:txBody>
      </p:sp>
      <p:sp>
        <p:nvSpPr>
          <p:cNvPr name="TextBox 6" id="6"/>
          <p:cNvSpPr txBox="true"/>
          <p:nvPr/>
        </p:nvSpPr>
        <p:spPr>
          <a:xfrm rot="0">
            <a:off x="2136054" y="1125088"/>
            <a:ext cx="3184003" cy="479111"/>
          </a:xfrm>
          <a:prstGeom prst="rect">
            <a:avLst/>
          </a:prstGeom>
        </p:spPr>
        <p:txBody>
          <a:bodyPr anchor="t" rtlCol="false" tIns="0" lIns="0" bIns="0" rIns="0">
            <a:spAutoFit/>
          </a:bodyPr>
          <a:lstStyle/>
          <a:p>
            <a:pPr>
              <a:lnSpc>
                <a:spcPts val="3068"/>
              </a:lnSpc>
            </a:pPr>
            <a:r>
              <a:rPr lang="en-US" sz="2789" spc="209">
                <a:solidFill>
                  <a:srgbClr val="FFFFFF"/>
                </a:solidFill>
                <a:latin typeface="Agrandir Narrow Bold"/>
              </a:rPr>
              <a:t>LP4 Group Work</a:t>
            </a:r>
          </a:p>
        </p:txBody>
      </p:sp>
      <p:sp>
        <p:nvSpPr>
          <p:cNvPr name="TextBox 7" id="7"/>
          <p:cNvSpPr txBox="true"/>
          <p:nvPr/>
        </p:nvSpPr>
        <p:spPr>
          <a:xfrm rot="0">
            <a:off x="1619281" y="6240074"/>
            <a:ext cx="5132793" cy="2652382"/>
          </a:xfrm>
          <a:prstGeom prst="rect">
            <a:avLst/>
          </a:prstGeom>
        </p:spPr>
        <p:txBody>
          <a:bodyPr anchor="t" rtlCol="false" tIns="0" lIns="0" bIns="0" rIns="0">
            <a:spAutoFit/>
          </a:bodyPr>
          <a:lstStyle/>
          <a:p>
            <a:pPr>
              <a:lnSpc>
                <a:spcPts val="2351"/>
              </a:lnSpc>
            </a:pPr>
            <a:r>
              <a:rPr lang="en-US" sz="2137" spc="181">
                <a:solidFill>
                  <a:srgbClr val="FFFFFF"/>
                </a:solidFill>
                <a:latin typeface="Agrandir Narrow Bold"/>
              </a:rPr>
              <a:t>Zeiton Shinro</a:t>
            </a:r>
          </a:p>
          <a:p>
            <a:pPr>
              <a:lnSpc>
                <a:spcPts val="2351"/>
              </a:lnSpc>
            </a:pPr>
            <a:r>
              <a:rPr lang="en-US" sz="2137" spc="181">
                <a:solidFill>
                  <a:srgbClr val="FFFFFF"/>
                </a:solidFill>
                <a:latin typeface="Agrandir Narrow Bold"/>
              </a:rPr>
              <a:t>Neliswayini Ntuli</a:t>
            </a:r>
          </a:p>
          <a:p>
            <a:pPr>
              <a:lnSpc>
                <a:spcPts val="2351"/>
              </a:lnSpc>
            </a:pPr>
            <a:r>
              <a:rPr lang="en-US" sz="2137" spc="181">
                <a:solidFill>
                  <a:srgbClr val="FFFFFF"/>
                </a:solidFill>
                <a:latin typeface="Agrandir Narrow Bold"/>
              </a:rPr>
              <a:t>Nthabiseng Dibakoane</a:t>
            </a:r>
          </a:p>
          <a:p>
            <a:pPr>
              <a:lnSpc>
                <a:spcPts val="2351"/>
              </a:lnSpc>
            </a:pPr>
            <a:r>
              <a:rPr lang="en-US" sz="2137" spc="181">
                <a:solidFill>
                  <a:srgbClr val="FFFFFF"/>
                </a:solidFill>
                <a:latin typeface="Agrandir Narrow Bold"/>
              </a:rPr>
              <a:t>Amahle Mfeketo</a:t>
            </a:r>
          </a:p>
          <a:p>
            <a:pPr>
              <a:lnSpc>
                <a:spcPts val="2351"/>
              </a:lnSpc>
            </a:pPr>
            <a:r>
              <a:rPr lang="en-US" sz="2137" spc="181">
                <a:solidFill>
                  <a:srgbClr val="FFFFFF"/>
                </a:solidFill>
                <a:latin typeface="Agrandir Narrow Bold"/>
              </a:rPr>
              <a:t>Tshireletso Kontamanyane</a:t>
            </a:r>
          </a:p>
          <a:p>
            <a:pPr>
              <a:lnSpc>
                <a:spcPts val="2351"/>
              </a:lnSpc>
            </a:pPr>
            <a:r>
              <a:rPr lang="en-US" sz="2137" spc="181">
                <a:solidFill>
                  <a:srgbClr val="FFFFFF"/>
                </a:solidFill>
                <a:latin typeface="Agrandir Narrow Bold"/>
              </a:rPr>
              <a:t>Mathapelo Teffo</a:t>
            </a:r>
          </a:p>
          <a:p>
            <a:pPr>
              <a:lnSpc>
                <a:spcPts val="2351"/>
              </a:lnSpc>
            </a:pPr>
            <a:r>
              <a:rPr lang="en-US" sz="2137" spc="181">
                <a:solidFill>
                  <a:srgbClr val="FFFFFF"/>
                </a:solidFill>
                <a:latin typeface="Agrandir Narrow Bold"/>
              </a:rPr>
              <a:t>Lwazi Mchunu</a:t>
            </a:r>
          </a:p>
          <a:p>
            <a:pPr>
              <a:lnSpc>
                <a:spcPts val="2351"/>
              </a:lnSpc>
            </a:pPr>
            <a:r>
              <a:rPr lang="en-US" sz="2137" spc="181">
                <a:solidFill>
                  <a:srgbClr val="FFFFFF"/>
                </a:solidFill>
                <a:latin typeface="Agrandir Narrow Bold"/>
              </a:rPr>
              <a:t>Morgan Ramashidzha</a:t>
            </a:r>
          </a:p>
          <a:p>
            <a:pPr>
              <a:lnSpc>
                <a:spcPts val="2351"/>
              </a:lnSpc>
            </a:pPr>
            <a:r>
              <a:rPr lang="en-US" sz="2137" spc="181">
                <a:solidFill>
                  <a:srgbClr val="FFFFFF"/>
                </a:solidFill>
                <a:latin typeface="Agrandir Narrow Bold"/>
              </a:rPr>
              <a:t>Mandla Nyembe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Freeform 8" id="8"/>
          <p:cNvSpPr/>
          <p:nvPr/>
        </p:nvSpPr>
        <p:spPr>
          <a:xfrm flipH="false" flipV="false" rot="0">
            <a:off x="1852892" y="4706227"/>
            <a:ext cx="6127003" cy="4904995"/>
          </a:xfrm>
          <a:custGeom>
            <a:avLst/>
            <a:gdLst/>
            <a:ahLst/>
            <a:cxnLst/>
            <a:rect r="r" b="b" t="t" l="l"/>
            <a:pathLst>
              <a:path h="4904995" w="6127003">
                <a:moveTo>
                  <a:pt x="0" y="0"/>
                </a:moveTo>
                <a:lnTo>
                  <a:pt x="6127003" y="0"/>
                </a:lnTo>
                <a:lnTo>
                  <a:pt x="6127003" y="4904995"/>
                </a:lnTo>
                <a:lnTo>
                  <a:pt x="0" y="4904995"/>
                </a:lnTo>
                <a:lnTo>
                  <a:pt x="0" y="0"/>
                </a:lnTo>
                <a:close/>
              </a:path>
            </a:pathLst>
          </a:custGeom>
          <a:blipFill>
            <a:blip r:embed="rId4"/>
            <a:stretch>
              <a:fillRect l="0" t="-376" r="0" b="-4513"/>
            </a:stretch>
          </a:blipFill>
        </p:spPr>
      </p:sp>
      <p:sp>
        <p:nvSpPr>
          <p:cNvPr name="TextBox 9" id="9"/>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10" id="10"/>
          <p:cNvSpPr txBox="true"/>
          <p:nvPr/>
        </p:nvSpPr>
        <p:spPr>
          <a:xfrm rot="0">
            <a:off x="10559239" y="4400338"/>
            <a:ext cx="5870874" cy="3319653"/>
          </a:xfrm>
          <a:prstGeom prst="rect">
            <a:avLst/>
          </a:prstGeom>
        </p:spPr>
        <p:txBody>
          <a:bodyPr anchor="t" rtlCol="false" tIns="0" lIns="0" bIns="0" rIns="0">
            <a:spAutoFit/>
          </a:bodyPr>
          <a:lstStyle/>
          <a:p>
            <a:pPr>
              <a:lnSpc>
                <a:spcPts val="2646"/>
              </a:lnSpc>
            </a:pPr>
            <a:r>
              <a:rPr lang="en-US" sz="1800">
                <a:solidFill>
                  <a:srgbClr val="FFFFFF"/>
                </a:solidFill>
                <a:latin typeface="Open Sauce Light"/>
              </a:rPr>
              <a:t>The technique of efficiently planning and arranging one's time to complete tasks and achieve objectives on schedule is known as time management.</a:t>
            </a:r>
          </a:p>
          <a:p>
            <a:pPr>
              <a:lnSpc>
                <a:spcPts val="2646"/>
              </a:lnSpc>
            </a:pPr>
          </a:p>
          <a:p>
            <a:pPr>
              <a:lnSpc>
                <a:spcPts val="2646"/>
              </a:lnSpc>
            </a:pPr>
            <a:r>
              <a:rPr lang="en-US" sz="1800">
                <a:solidFill>
                  <a:srgbClr val="FFFFFF"/>
                </a:solidFill>
                <a:latin typeface="Open Sauce Light"/>
              </a:rPr>
              <a:t> Increasing productivity and lowering stress, entails prioritizing tasks, making schedules, and dividing up time amongst them sensibly. People who are good at managing their time can maximize their productivity and get a better work-life balance.</a:t>
            </a:r>
          </a:p>
          <a:p>
            <a:pPr>
              <a:lnSpc>
                <a:spcPts val="264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469692" y="246748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0">
            <a:off x="8469692" y="4447221"/>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6360189"/>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AutoShape 13" id="13"/>
          <p:cNvSpPr/>
          <p:nvPr/>
        </p:nvSpPr>
        <p:spPr>
          <a:xfrm flipH="true" flipV="true">
            <a:off x="-7687792" y="4670280"/>
            <a:ext cx="15156557" cy="0"/>
          </a:xfrm>
          <a:prstGeom prst="line">
            <a:avLst/>
          </a:prstGeom>
          <a:ln cap="flat" w="76200">
            <a:solidFill>
              <a:srgbClr val="C23A97"/>
            </a:solidFill>
            <a:prstDash val="solid"/>
            <a:headEnd type="none" len="sm" w="sm"/>
            <a:tailEnd type="none" len="sm" w="sm"/>
          </a:ln>
        </p:spPr>
      </p:sp>
      <p:sp>
        <p:nvSpPr>
          <p:cNvPr name="Freeform 14" id="14"/>
          <p:cNvSpPr/>
          <p:nvPr/>
        </p:nvSpPr>
        <p:spPr>
          <a:xfrm flipH="false" flipV="false" rot="0">
            <a:off x="2567972" y="1500002"/>
            <a:ext cx="4149726" cy="7044114"/>
          </a:xfrm>
          <a:custGeom>
            <a:avLst/>
            <a:gdLst/>
            <a:ahLst/>
            <a:cxnLst/>
            <a:rect r="r" b="b" t="t" l="l"/>
            <a:pathLst>
              <a:path h="7044114" w="4149726">
                <a:moveTo>
                  <a:pt x="0" y="0"/>
                </a:moveTo>
                <a:lnTo>
                  <a:pt x="4149726" y="0"/>
                </a:lnTo>
                <a:lnTo>
                  <a:pt x="4149726" y="7044114"/>
                </a:lnTo>
                <a:lnTo>
                  <a:pt x="0" y="7044114"/>
                </a:lnTo>
                <a:lnTo>
                  <a:pt x="0" y="0"/>
                </a:lnTo>
                <a:close/>
              </a:path>
            </a:pathLst>
          </a:custGeom>
          <a:blipFill>
            <a:blip r:embed="rId4"/>
            <a:stretch>
              <a:fillRect l="-35119" t="0" r="-188931" b="0"/>
            </a:stretch>
          </a:blipFill>
        </p:spPr>
      </p:sp>
      <p:sp>
        <p:nvSpPr>
          <p:cNvPr name="TextBox 15" id="15"/>
          <p:cNvSpPr txBox="true"/>
          <p:nvPr/>
        </p:nvSpPr>
        <p:spPr>
          <a:xfrm rot="0">
            <a:off x="9054139" y="2441888"/>
            <a:ext cx="5260448" cy="448945"/>
          </a:xfrm>
          <a:prstGeom prst="rect">
            <a:avLst/>
          </a:prstGeom>
        </p:spPr>
        <p:txBody>
          <a:bodyPr anchor="t" rtlCol="false" tIns="0" lIns="0" bIns="0" rIns="0">
            <a:spAutoFit/>
          </a:bodyPr>
          <a:lstStyle/>
          <a:p>
            <a:pPr algn="just">
              <a:lnSpc>
                <a:spcPts val="3410"/>
              </a:lnSpc>
            </a:pPr>
            <a:r>
              <a:rPr lang="en-US" sz="3100" spc="99">
                <a:solidFill>
                  <a:srgbClr val="000000"/>
                </a:solidFill>
                <a:latin typeface="Open Sauce Medium"/>
              </a:rPr>
              <a:t>Writing down tasks:</a:t>
            </a:r>
          </a:p>
        </p:txBody>
      </p:sp>
      <p:sp>
        <p:nvSpPr>
          <p:cNvPr name="TextBox 16" id="16"/>
          <p:cNvSpPr txBox="true"/>
          <p:nvPr/>
        </p:nvSpPr>
        <p:spPr>
          <a:xfrm rot="0">
            <a:off x="9054139" y="4401675"/>
            <a:ext cx="6695009" cy="877570"/>
          </a:xfrm>
          <a:prstGeom prst="rect">
            <a:avLst/>
          </a:prstGeom>
        </p:spPr>
        <p:txBody>
          <a:bodyPr anchor="t" rtlCol="false" tIns="0" lIns="0" bIns="0" rIns="0">
            <a:spAutoFit/>
          </a:bodyPr>
          <a:lstStyle/>
          <a:p>
            <a:pPr algn="just">
              <a:lnSpc>
                <a:spcPts val="3410"/>
              </a:lnSpc>
            </a:pPr>
            <a:r>
              <a:rPr lang="en-US" sz="3100" spc="99">
                <a:solidFill>
                  <a:srgbClr val="000000"/>
                </a:solidFill>
                <a:latin typeface="Open Sauce Medium"/>
              </a:rPr>
              <a:t>Prioritizing important and urgent taks:</a:t>
            </a:r>
          </a:p>
        </p:txBody>
      </p:sp>
      <p:sp>
        <p:nvSpPr>
          <p:cNvPr name="TextBox 17" id="17"/>
          <p:cNvSpPr txBox="true"/>
          <p:nvPr/>
        </p:nvSpPr>
        <p:spPr>
          <a:xfrm rot="0">
            <a:off x="9144000" y="3103170"/>
            <a:ext cx="7022611" cy="504444"/>
          </a:xfrm>
          <a:prstGeom prst="rect">
            <a:avLst/>
          </a:prstGeom>
        </p:spPr>
        <p:txBody>
          <a:bodyPr anchor="t" rtlCol="false" tIns="0" lIns="0" bIns="0" rIns="0">
            <a:spAutoFit/>
          </a:bodyPr>
          <a:lstStyle/>
          <a:p>
            <a:pPr>
              <a:lnSpc>
                <a:spcPts val="2058"/>
              </a:lnSpc>
            </a:pPr>
            <a:r>
              <a:rPr lang="en-US" sz="1400">
                <a:solidFill>
                  <a:srgbClr val="000000"/>
                </a:solidFill>
                <a:latin typeface="Open Sauce Light"/>
              </a:rPr>
              <a:t>Startt your day by jotting down the tasks you need to accomplish. This helps you</a:t>
            </a:r>
          </a:p>
          <a:p>
            <a:pPr>
              <a:lnSpc>
                <a:spcPts val="2058"/>
              </a:lnSpc>
            </a:pPr>
            <a:r>
              <a:rPr lang="en-US" sz="1400">
                <a:solidFill>
                  <a:srgbClr val="000000"/>
                </a:solidFill>
                <a:latin typeface="Open Sauce Light"/>
              </a:rPr>
              <a:t>prioritize and stay organized.</a:t>
            </a:r>
          </a:p>
        </p:txBody>
      </p:sp>
      <p:sp>
        <p:nvSpPr>
          <p:cNvPr name="TextBox 18" id="18"/>
          <p:cNvSpPr txBox="true"/>
          <p:nvPr/>
        </p:nvSpPr>
        <p:spPr>
          <a:xfrm rot="0">
            <a:off x="9144000" y="5488795"/>
            <a:ext cx="6986316" cy="1018794"/>
          </a:xfrm>
          <a:prstGeom prst="rect">
            <a:avLst/>
          </a:prstGeom>
        </p:spPr>
        <p:txBody>
          <a:bodyPr anchor="t" rtlCol="false" tIns="0" lIns="0" bIns="0" rIns="0">
            <a:spAutoFit/>
          </a:bodyPr>
          <a:lstStyle/>
          <a:p>
            <a:pPr>
              <a:lnSpc>
                <a:spcPts val="2058"/>
              </a:lnSpc>
            </a:pPr>
            <a:r>
              <a:rPr lang="en-US" sz="1400">
                <a:solidFill>
                  <a:srgbClr val="000000"/>
                </a:solidFill>
                <a:latin typeface="Open Sauce Light"/>
              </a:rPr>
              <a:t>Prioritizing Important and Urgent Tasks: Focus on tasks that are both important and time-sensitive. The Eisenhower Matrix (also known as the 4D’s) can help you categorize tasks into four quadrants: Do, Decide, Delegate, and Delete.</a:t>
            </a:r>
          </a:p>
          <a:p>
            <a:pPr>
              <a:lnSpc>
                <a:spcPts val="2058"/>
              </a:lnSpc>
            </a:pPr>
          </a:p>
        </p:txBody>
      </p:sp>
      <p:sp>
        <p:nvSpPr>
          <p:cNvPr name="TextBox 19" id="19"/>
          <p:cNvSpPr txBox="true"/>
          <p:nvPr/>
        </p:nvSpPr>
        <p:spPr>
          <a:xfrm rot="0">
            <a:off x="9054139" y="6526639"/>
            <a:ext cx="4836158" cy="877570"/>
          </a:xfrm>
          <a:prstGeom prst="rect">
            <a:avLst/>
          </a:prstGeom>
        </p:spPr>
        <p:txBody>
          <a:bodyPr anchor="t" rtlCol="false" tIns="0" lIns="0" bIns="0" rIns="0">
            <a:spAutoFit/>
          </a:bodyPr>
          <a:lstStyle/>
          <a:p>
            <a:pPr algn="just">
              <a:lnSpc>
                <a:spcPts val="3410"/>
              </a:lnSpc>
            </a:pPr>
            <a:r>
              <a:rPr lang="en-US" sz="3100" spc="99">
                <a:solidFill>
                  <a:srgbClr val="000000"/>
                </a:solidFill>
                <a:latin typeface="Open Sauce Medium"/>
              </a:rPr>
              <a:t>Automated productivity management:</a:t>
            </a:r>
          </a:p>
        </p:txBody>
      </p:sp>
      <p:sp>
        <p:nvSpPr>
          <p:cNvPr name="TextBox 20" id="20"/>
          <p:cNvSpPr txBox="true"/>
          <p:nvPr/>
        </p:nvSpPr>
        <p:spPr>
          <a:xfrm rot="0">
            <a:off x="9144000" y="7442882"/>
            <a:ext cx="7022611" cy="504444"/>
          </a:xfrm>
          <a:prstGeom prst="rect">
            <a:avLst/>
          </a:prstGeom>
        </p:spPr>
        <p:txBody>
          <a:bodyPr anchor="t" rtlCol="false" tIns="0" lIns="0" bIns="0" rIns="0">
            <a:spAutoFit/>
          </a:bodyPr>
          <a:lstStyle/>
          <a:p>
            <a:pPr>
              <a:lnSpc>
                <a:spcPts val="2058"/>
              </a:lnSpc>
            </a:pPr>
            <a:r>
              <a:rPr lang="en-US" sz="1400">
                <a:solidFill>
                  <a:srgbClr val="000000"/>
                </a:solidFill>
                <a:latin typeface="Open Sauce Light"/>
              </a:rPr>
              <a:t>Leverage tools and software to automate repetitive tasks and</a:t>
            </a:r>
          </a:p>
          <a:p>
            <a:pPr>
              <a:lnSpc>
                <a:spcPts val="2058"/>
              </a:lnSpc>
            </a:pPr>
            <a:r>
              <a:rPr lang="en-US" sz="1400">
                <a:solidFill>
                  <a:srgbClr val="000000"/>
                </a:solidFill>
                <a:latin typeface="Open Sauce Light"/>
              </a:rPr>
              <a:t>streamline workflows.</a:t>
            </a:r>
          </a:p>
        </p:txBody>
      </p:sp>
      <p:sp>
        <p:nvSpPr>
          <p:cNvPr name="TextBox 21" id="21"/>
          <p:cNvSpPr txBox="true"/>
          <p:nvPr/>
        </p:nvSpPr>
        <p:spPr>
          <a:xfrm rot="0">
            <a:off x="3032253" y="2663343"/>
            <a:ext cx="4436512" cy="1581785"/>
          </a:xfrm>
          <a:prstGeom prst="rect">
            <a:avLst/>
          </a:prstGeom>
        </p:spPr>
        <p:txBody>
          <a:bodyPr anchor="t" rtlCol="false" tIns="0" lIns="0" bIns="0" rIns="0">
            <a:spAutoFit/>
          </a:bodyPr>
          <a:lstStyle/>
          <a:p>
            <a:pPr>
              <a:lnSpc>
                <a:spcPts val="4179"/>
              </a:lnSpc>
            </a:pPr>
            <a:r>
              <a:rPr lang="en-US" sz="3799" spc="121">
                <a:solidFill>
                  <a:srgbClr val="000000"/>
                </a:solidFill>
                <a:latin typeface="Days"/>
              </a:rPr>
              <a:t>Time management techniques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469692" y="246748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0">
            <a:off x="8469692" y="4447221"/>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6360189"/>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AutoShape 13" id="13"/>
          <p:cNvSpPr/>
          <p:nvPr/>
        </p:nvSpPr>
        <p:spPr>
          <a:xfrm flipH="true" flipV="true">
            <a:off x="-7687792" y="4670280"/>
            <a:ext cx="15156557" cy="0"/>
          </a:xfrm>
          <a:prstGeom prst="line">
            <a:avLst/>
          </a:prstGeom>
          <a:ln cap="flat" w="76200">
            <a:solidFill>
              <a:srgbClr val="C23A97"/>
            </a:solidFill>
            <a:prstDash val="solid"/>
            <a:headEnd type="none" len="sm" w="sm"/>
            <a:tailEnd type="none" len="sm" w="sm"/>
          </a:ln>
        </p:spPr>
      </p:sp>
      <p:sp>
        <p:nvSpPr>
          <p:cNvPr name="Freeform 14" id="14"/>
          <p:cNvSpPr/>
          <p:nvPr/>
        </p:nvSpPr>
        <p:spPr>
          <a:xfrm flipH="false" flipV="false" rot="0">
            <a:off x="1697963" y="1463560"/>
            <a:ext cx="15150339" cy="7359879"/>
          </a:xfrm>
          <a:custGeom>
            <a:avLst/>
            <a:gdLst/>
            <a:ahLst/>
            <a:cxnLst/>
            <a:rect r="r" b="b" t="t" l="l"/>
            <a:pathLst>
              <a:path h="7359879" w="15150339">
                <a:moveTo>
                  <a:pt x="0" y="0"/>
                </a:moveTo>
                <a:lnTo>
                  <a:pt x="15150338" y="0"/>
                </a:lnTo>
                <a:lnTo>
                  <a:pt x="15150338" y="7359880"/>
                </a:lnTo>
                <a:lnTo>
                  <a:pt x="0" y="7359880"/>
                </a:lnTo>
                <a:lnTo>
                  <a:pt x="0" y="0"/>
                </a:lnTo>
                <a:close/>
              </a:path>
            </a:pathLst>
          </a:custGeom>
          <a:blipFill>
            <a:blip r:embed="rId4"/>
            <a:stretch>
              <a:fillRect l="0" t="-7895" r="0" b="-7895"/>
            </a:stretch>
          </a:blipFill>
        </p:spPr>
      </p:sp>
      <p:sp>
        <p:nvSpPr>
          <p:cNvPr name="TextBox 15" id="15"/>
          <p:cNvSpPr txBox="true"/>
          <p:nvPr/>
        </p:nvSpPr>
        <p:spPr>
          <a:xfrm rot="0">
            <a:off x="9054139" y="2441888"/>
            <a:ext cx="5574053" cy="448945"/>
          </a:xfrm>
          <a:prstGeom prst="rect">
            <a:avLst/>
          </a:prstGeom>
        </p:spPr>
        <p:txBody>
          <a:bodyPr anchor="t" rtlCol="false" tIns="0" lIns="0" bIns="0" rIns="0">
            <a:spAutoFit/>
          </a:bodyPr>
          <a:lstStyle/>
          <a:p>
            <a:pPr algn="just">
              <a:lnSpc>
                <a:spcPts val="3410"/>
              </a:lnSpc>
            </a:pPr>
            <a:r>
              <a:rPr lang="en-US" sz="3100" spc="99">
                <a:solidFill>
                  <a:srgbClr val="000000"/>
                </a:solidFill>
                <a:latin typeface="Open Sauce Medium"/>
              </a:rPr>
              <a:t>The pomodoro technique:</a:t>
            </a:r>
          </a:p>
        </p:txBody>
      </p:sp>
      <p:sp>
        <p:nvSpPr>
          <p:cNvPr name="TextBox 16" id="16"/>
          <p:cNvSpPr txBox="true"/>
          <p:nvPr/>
        </p:nvSpPr>
        <p:spPr>
          <a:xfrm rot="0">
            <a:off x="9054139" y="4401675"/>
            <a:ext cx="6289166" cy="448945"/>
          </a:xfrm>
          <a:prstGeom prst="rect">
            <a:avLst/>
          </a:prstGeom>
        </p:spPr>
        <p:txBody>
          <a:bodyPr anchor="t" rtlCol="false" tIns="0" lIns="0" bIns="0" rIns="0">
            <a:spAutoFit/>
          </a:bodyPr>
          <a:lstStyle/>
          <a:p>
            <a:pPr algn="just">
              <a:lnSpc>
                <a:spcPts val="3410"/>
              </a:lnSpc>
            </a:pPr>
            <a:r>
              <a:rPr lang="en-US" sz="3100" spc="99">
                <a:solidFill>
                  <a:srgbClr val="000000"/>
                </a:solidFill>
                <a:latin typeface="Open Sauce Medium"/>
              </a:rPr>
              <a:t>Setting SMART Goals:</a:t>
            </a:r>
          </a:p>
        </p:txBody>
      </p:sp>
      <p:sp>
        <p:nvSpPr>
          <p:cNvPr name="TextBox 17" id="17"/>
          <p:cNvSpPr txBox="true"/>
          <p:nvPr/>
        </p:nvSpPr>
        <p:spPr>
          <a:xfrm rot="0">
            <a:off x="9144000" y="3103170"/>
            <a:ext cx="7022611" cy="504444"/>
          </a:xfrm>
          <a:prstGeom prst="rect">
            <a:avLst/>
          </a:prstGeom>
        </p:spPr>
        <p:txBody>
          <a:bodyPr anchor="t" rtlCol="false" tIns="0" lIns="0" bIns="0" rIns="0">
            <a:spAutoFit/>
          </a:bodyPr>
          <a:lstStyle/>
          <a:p>
            <a:pPr>
              <a:lnSpc>
                <a:spcPts val="2058"/>
              </a:lnSpc>
            </a:pPr>
            <a:r>
              <a:rPr lang="en-US" sz="1400">
                <a:solidFill>
                  <a:srgbClr val="000000"/>
                </a:solidFill>
                <a:latin typeface="Open Sauce Light"/>
              </a:rPr>
              <a:t>Work in short bursts (usually 25 minutes) followed by a 5-minute break.</a:t>
            </a:r>
          </a:p>
          <a:p>
            <a:pPr>
              <a:lnSpc>
                <a:spcPts val="2058"/>
              </a:lnSpc>
            </a:pPr>
            <a:r>
              <a:rPr lang="en-US" sz="1400">
                <a:solidFill>
                  <a:srgbClr val="000000"/>
                </a:solidFill>
                <a:latin typeface="Open Sauce Light"/>
              </a:rPr>
              <a:t>Repeat this cycle to maintain focus and prevent burnout.</a:t>
            </a:r>
          </a:p>
        </p:txBody>
      </p:sp>
      <p:sp>
        <p:nvSpPr>
          <p:cNvPr name="TextBox 18" id="18"/>
          <p:cNvSpPr txBox="true"/>
          <p:nvPr/>
        </p:nvSpPr>
        <p:spPr>
          <a:xfrm rot="0">
            <a:off x="9144000" y="5488795"/>
            <a:ext cx="6986316" cy="504444"/>
          </a:xfrm>
          <a:prstGeom prst="rect">
            <a:avLst/>
          </a:prstGeom>
        </p:spPr>
        <p:txBody>
          <a:bodyPr anchor="t" rtlCol="false" tIns="0" lIns="0" bIns="0" rIns="0">
            <a:spAutoFit/>
          </a:bodyPr>
          <a:lstStyle/>
          <a:p>
            <a:pPr>
              <a:lnSpc>
                <a:spcPts val="2058"/>
              </a:lnSpc>
            </a:pPr>
            <a:r>
              <a:rPr lang="en-US" sz="1400">
                <a:solidFill>
                  <a:srgbClr val="000000"/>
                </a:solidFill>
                <a:latin typeface="Open Sauce Light"/>
              </a:rPr>
              <a:t>Goals: Ensure your goals are Specific, Measurable, Attainable, Relevant, and Time-</a:t>
            </a:r>
          </a:p>
          <a:p>
            <a:pPr>
              <a:lnSpc>
                <a:spcPts val="2058"/>
              </a:lnSpc>
            </a:pPr>
            <a:r>
              <a:rPr lang="en-US" sz="1400">
                <a:solidFill>
                  <a:srgbClr val="000000"/>
                </a:solidFill>
                <a:latin typeface="Open Sauce Light"/>
              </a:rPr>
              <a:t>bound. Clear objectives lead to effective planning.</a:t>
            </a:r>
          </a:p>
        </p:txBody>
      </p:sp>
      <p:sp>
        <p:nvSpPr>
          <p:cNvPr name="TextBox 19" id="19"/>
          <p:cNvSpPr txBox="true"/>
          <p:nvPr/>
        </p:nvSpPr>
        <p:spPr>
          <a:xfrm rot="0">
            <a:off x="9054139" y="6355762"/>
            <a:ext cx="5260448" cy="448945"/>
          </a:xfrm>
          <a:prstGeom prst="rect">
            <a:avLst/>
          </a:prstGeom>
        </p:spPr>
        <p:txBody>
          <a:bodyPr anchor="t" rtlCol="false" tIns="0" lIns="0" bIns="0" rIns="0">
            <a:spAutoFit/>
          </a:bodyPr>
          <a:lstStyle/>
          <a:p>
            <a:pPr algn="just">
              <a:lnSpc>
                <a:spcPts val="3410"/>
              </a:lnSpc>
            </a:pPr>
            <a:r>
              <a:rPr lang="en-US" sz="3100" spc="99">
                <a:solidFill>
                  <a:srgbClr val="000000"/>
                </a:solidFill>
                <a:latin typeface="Open Sauce Medium"/>
              </a:rPr>
              <a:t>Avoiding distractions:</a:t>
            </a:r>
          </a:p>
        </p:txBody>
      </p:sp>
      <p:sp>
        <p:nvSpPr>
          <p:cNvPr name="TextBox 20" id="20"/>
          <p:cNvSpPr txBox="true"/>
          <p:nvPr/>
        </p:nvSpPr>
        <p:spPr>
          <a:xfrm rot="0">
            <a:off x="9144000" y="7442882"/>
            <a:ext cx="7022611" cy="504444"/>
          </a:xfrm>
          <a:prstGeom prst="rect">
            <a:avLst/>
          </a:prstGeom>
        </p:spPr>
        <p:txBody>
          <a:bodyPr anchor="t" rtlCol="false" tIns="0" lIns="0" bIns="0" rIns="0">
            <a:spAutoFit/>
          </a:bodyPr>
          <a:lstStyle/>
          <a:p>
            <a:pPr>
              <a:lnSpc>
                <a:spcPts val="2058"/>
              </a:lnSpc>
            </a:pPr>
            <a:r>
              <a:rPr lang="en-US" sz="1400">
                <a:solidFill>
                  <a:srgbClr val="000000"/>
                </a:solidFill>
                <a:latin typeface="Open Sauce Light"/>
              </a:rPr>
              <a:t>Identify common distractions (such as social media or excessive email</a:t>
            </a:r>
          </a:p>
          <a:p>
            <a:pPr>
              <a:lnSpc>
                <a:spcPts val="2058"/>
              </a:lnSpc>
            </a:pPr>
            <a:r>
              <a:rPr lang="en-US" sz="1400">
                <a:solidFill>
                  <a:srgbClr val="000000"/>
                </a:solidFill>
                <a:latin typeface="Open Sauce Light"/>
              </a:rPr>
              <a:t>checking) and minimize them during work hours.</a:t>
            </a:r>
          </a:p>
        </p:txBody>
      </p:sp>
      <p:sp>
        <p:nvSpPr>
          <p:cNvPr name="TextBox 21" id="21"/>
          <p:cNvSpPr txBox="true"/>
          <p:nvPr/>
        </p:nvSpPr>
        <p:spPr>
          <a:xfrm rot="0">
            <a:off x="3032253" y="2663343"/>
            <a:ext cx="4436512" cy="1581785"/>
          </a:xfrm>
          <a:prstGeom prst="rect">
            <a:avLst/>
          </a:prstGeom>
        </p:spPr>
        <p:txBody>
          <a:bodyPr anchor="t" rtlCol="false" tIns="0" lIns="0" bIns="0" rIns="0">
            <a:spAutoFit/>
          </a:bodyPr>
          <a:lstStyle/>
          <a:p>
            <a:pPr>
              <a:lnSpc>
                <a:spcPts val="4179"/>
              </a:lnSpc>
            </a:pPr>
            <a:r>
              <a:rPr lang="en-US" sz="3799" spc="121">
                <a:solidFill>
                  <a:srgbClr val="000000"/>
                </a:solidFill>
                <a:latin typeface="Days"/>
              </a:rPr>
              <a:t>Time management techniques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469692" y="246748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0">
            <a:off x="8469692" y="4447221"/>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6360189"/>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AutoShape 13" id="13"/>
          <p:cNvSpPr/>
          <p:nvPr/>
        </p:nvSpPr>
        <p:spPr>
          <a:xfrm flipH="true" flipV="true">
            <a:off x="-7687792" y="4670280"/>
            <a:ext cx="15156557" cy="0"/>
          </a:xfrm>
          <a:prstGeom prst="line">
            <a:avLst/>
          </a:prstGeom>
          <a:ln cap="flat" w="76200">
            <a:solidFill>
              <a:srgbClr val="C23A97"/>
            </a:solidFill>
            <a:prstDash val="solid"/>
            <a:headEnd type="none" len="sm" w="sm"/>
            <a:tailEnd type="none" len="sm" w="sm"/>
          </a:ln>
        </p:spPr>
      </p:sp>
      <p:sp>
        <p:nvSpPr>
          <p:cNvPr name="Freeform 14" id="14"/>
          <p:cNvSpPr/>
          <p:nvPr/>
        </p:nvSpPr>
        <p:spPr>
          <a:xfrm flipH="false" flipV="false" rot="0">
            <a:off x="1718631" y="1458871"/>
            <a:ext cx="15090554" cy="7350811"/>
          </a:xfrm>
          <a:custGeom>
            <a:avLst/>
            <a:gdLst/>
            <a:ahLst/>
            <a:cxnLst/>
            <a:rect r="r" b="b" t="t" l="l"/>
            <a:pathLst>
              <a:path h="7350811" w="15090554">
                <a:moveTo>
                  <a:pt x="0" y="0"/>
                </a:moveTo>
                <a:lnTo>
                  <a:pt x="15090554" y="0"/>
                </a:lnTo>
                <a:lnTo>
                  <a:pt x="15090554" y="7350811"/>
                </a:lnTo>
                <a:lnTo>
                  <a:pt x="0" y="7350811"/>
                </a:lnTo>
                <a:lnTo>
                  <a:pt x="0" y="0"/>
                </a:lnTo>
                <a:close/>
              </a:path>
            </a:pathLst>
          </a:custGeom>
          <a:blipFill>
            <a:blip r:embed="rId4"/>
            <a:stretch>
              <a:fillRect l="0" t="-18149" r="0" b="-18496"/>
            </a:stretch>
          </a:blipFill>
        </p:spPr>
      </p:sp>
      <p:sp>
        <p:nvSpPr>
          <p:cNvPr name="TextBox 15" id="15"/>
          <p:cNvSpPr txBox="true"/>
          <p:nvPr/>
        </p:nvSpPr>
        <p:spPr>
          <a:xfrm rot="0">
            <a:off x="9054139" y="2441888"/>
            <a:ext cx="5260448" cy="448945"/>
          </a:xfrm>
          <a:prstGeom prst="rect">
            <a:avLst/>
          </a:prstGeom>
        </p:spPr>
        <p:txBody>
          <a:bodyPr anchor="t" rtlCol="false" tIns="0" lIns="0" bIns="0" rIns="0">
            <a:spAutoFit/>
          </a:bodyPr>
          <a:lstStyle/>
          <a:p>
            <a:pPr algn="just">
              <a:lnSpc>
                <a:spcPts val="3410"/>
              </a:lnSpc>
            </a:pPr>
            <a:r>
              <a:rPr lang="en-US" sz="3100" spc="99">
                <a:solidFill>
                  <a:srgbClr val="000000"/>
                </a:solidFill>
                <a:latin typeface="Open Sauce Medium"/>
              </a:rPr>
              <a:t>Single tasking:</a:t>
            </a:r>
          </a:p>
        </p:txBody>
      </p:sp>
      <p:sp>
        <p:nvSpPr>
          <p:cNvPr name="TextBox 16" id="16"/>
          <p:cNvSpPr txBox="true"/>
          <p:nvPr/>
        </p:nvSpPr>
        <p:spPr>
          <a:xfrm rot="0">
            <a:off x="9054139" y="4401675"/>
            <a:ext cx="6289166" cy="448945"/>
          </a:xfrm>
          <a:prstGeom prst="rect">
            <a:avLst/>
          </a:prstGeom>
        </p:spPr>
        <p:txBody>
          <a:bodyPr anchor="t" rtlCol="false" tIns="0" lIns="0" bIns="0" rIns="0">
            <a:spAutoFit/>
          </a:bodyPr>
          <a:lstStyle/>
          <a:p>
            <a:pPr algn="just">
              <a:lnSpc>
                <a:spcPts val="3410"/>
              </a:lnSpc>
            </a:pPr>
            <a:r>
              <a:rPr lang="en-US" sz="3100" spc="99">
                <a:solidFill>
                  <a:srgbClr val="000000"/>
                </a:solidFill>
                <a:latin typeface="Open Sauce Medium"/>
              </a:rPr>
              <a:t>Setting Priorities:</a:t>
            </a:r>
          </a:p>
        </p:txBody>
      </p:sp>
      <p:sp>
        <p:nvSpPr>
          <p:cNvPr name="TextBox 17" id="17"/>
          <p:cNvSpPr txBox="true"/>
          <p:nvPr/>
        </p:nvSpPr>
        <p:spPr>
          <a:xfrm rot="0">
            <a:off x="9144000" y="3103170"/>
            <a:ext cx="7022611" cy="247269"/>
          </a:xfrm>
          <a:prstGeom prst="rect">
            <a:avLst/>
          </a:prstGeom>
        </p:spPr>
        <p:txBody>
          <a:bodyPr anchor="t" rtlCol="false" tIns="0" lIns="0" bIns="0" rIns="0">
            <a:spAutoFit/>
          </a:bodyPr>
          <a:lstStyle/>
          <a:p>
            <a:pPr>
              <a:lnSpc>
                <a:spcPts val="2058"/>
              </a:lnSpc>
            </a:pPr>
            <a:r>
              <a:rPr lang="en-US" sz="1400">
                <a:solidFill>
                  <a:srgbClr val="000000"/>
                </a:solidFill>
                <a:latin typeface="Open Sauce Light"/>
              </a:rPr>
              <a:t>Concentrate on one task at a time. Multitasking can reduce overall productivity.</a:t>
            </a:r>
          </a:p>
        </p:txBody>
      </p:sp>
      <p:sp>
        <p:nvSpPr>
          <p:cNvPr name="TextBox 18" id="18"/>
          <p:cNvSpPr txBox="true"/>
          <p:nvPr/>
        </p:nvSpPr>
        <p:spPr>
          <a:xfrm rot="0">
            <a:off x="9144000" y="5488795"/>
            <a:ext cx="6986316" cy="504444"/>
          </a:xfrm>
          <a:prstGeom prst="rect">
            <a:avLst/>
          </a:prstGeom>
        </p:spPr>
        <p:txBody>
          <a:bodyPr anchor="t" rtlCol="false" tIns="0" lIns="0" bIns="0" rIns="0">
            <a:spAutoFit/>
          </a:bodyPr>
          <a:lstStyle/>
          <a:p>
            <a:pPr>
              <a:lnSpc>
                <a:spcPts val="2058"/>
              </a:lnSpc>
            </a:pPr>
            <a:r>
              <a:rPr lang="en-US" sz="1400">
                <a:solidFill>
                  <a:srgbClr val="000000"/>
                </a:solidFill>
                <a:latin typeface="Open Sauce Light"/>
              </a:rPr>
              <a:t>Apply the Pareto Principle (80/20 rule) by focusing on tasks that yield the most</a:t>
            </a:r>
          </a:p>
          <a:p>
            <a:pPr>
              <a:lnSpc>
                <a:spcPts val="2058"/>
              </a:lnSpc>
            </a:pPr>
            <a:r>
              <a:rPr lang="en-US" sz="1400">
                <a:solidFill>
                  <a:srgbClr val="000000"/>
                </a:solidFill>
                <a:latin typeface="Open Sauce Light"/>
              </a:rPr>
              <a:t>significant results with minimal effort.</a:t>
            </a:r>
          </a:p>
        </p:txBody>
      </p:sp>
      <p:sp>
        <p:nvSpPr>
          <p:cNvPr name="TextBox 19" id="19"/>
          <p:cNvSpPr txBox="true"/>
          <p:nvPr/>
        </p:nvSpPr>
        <p:spPr>
          <a:xfrm rot="0">
            <a:off x="9054139" y="6355762"/>
            <a:ext cx="5260448" cy="448945"/>
          </a:xfrm>
          <a:prstGeom prst="rect">
            <a:avLst/>
          </a:prstGeom>
        </p:spPr>
        <p:txBody>
          <a:bodyPr anchor="t" rtlCol="false" tIns="0" lIns="0" bIns="0" rIns="0">
            <a:spAutoFit/>
          </a:bodyPr>
          <a:lstStyle/>
          <a:p>
            <a:pPr algn="just">
              <a:lnSpc>
                <a:spcPts val="3410"/>
              </a:lnSpc>
            </a:pPr>
            <a:r>
              <a:rPr lang="en-US" sz="3100" spc="99">
                <a:solidFill>
                  <a:srgbClr val="000000"/>
                </a:solidFill>
                <a:latin typeface="Open Sauce Medium"/>
              </a:rPr>
              <a:t>Beating Procrastination:</a:t>
            </a:r>
          </a:p>
        </p:txBody>
      </p:sp>
      <p:sp>
        <p:nvSpPr>
          <p:cNvPr name="TextBox 20" id="20"/>
          <p:cNvSpPr txBox="true"/>
          <p:nvPr/>
        </p:nvSpPr>
        <p:spPr>
          <a:xfrm rot="0">
            <a:off x="9144000" y="7442882"/>
            <a:ext cx="7022611" cy="504444"/>
          </a:xfrm>
          <a:prstGeom prst="rect">
            <a:avLst/>
          </a:prstGeom>
        </p:spPr>
        <p:txBody>
          <a:bodyPr anchor="t" rtlCol="false" tIns="0" lIns="0" bIns="0" rIns="0">
            <a:spAutoFit/>
          </a:bodyPr>
          <a:lstStyle/>
          <a:p>
            <a:pPr>
              <a:lnSpc>
                <a:spcPts val="2058"/>
              </a:lnSpc>
            </a:pPr>
            <a:r>
              <a:rPr lang="en-US" sz="1400">
                <a:solidFill>
                  <a:srgbClr val="000000"/>
                </a:solidFill>
                <a:latin typeface="Open Sauce Light"/>
              </a:rPr>
              <a:t>Understand the root causes of procrastination and address them. Break</a:t>
            </a:r>
          </a:p>
          <a:p>
            <a:pPr>
              <a:lnSpc>
                <a:spcPts val="2058"/>
              </a:lnSpc>
            </a:pPr>
            <a:r>
              <a:rPr lang="en-US" sz="1400">
                <a:solidFill>
                  <a:srgbClr val="000000"/>
                </a:solidFill>
                <a:latin typeface="Open Sauce Light"/>
              </a:rPr>
              <a:t>tasks into smaller steps to make them more manageable.</a:t>
            </a:r>
          </a:p>
        </p:txBody>
      </p:sp>
      <p:sp>
        <p:nvSpPr>
          <p:cNvPr name="TextBox 21" id="21"/>
          <p:cNvSpPr txBox="true"/>
          <p:nvPr/>
        </p:nvSpPr>
        <p:spPr>
          <a:xfrm rot="0">
            <a:off x="3032253" y="2663343"/>
            <a:ext cx="4436512" cy="1581785"/>
          </a:xfrm>
          <a:prstGeom prst="rect">
            <a:avLst/>
          </a:prstGeom>
        </p:spPr>
        <p:txBody>
          <a:bodyPr anchor="t" rtlCol="false" tIns="0" lIns="0" bIns="0" rIns="0">
            <a:spAutoFit/>
          </a:bodyPr>
          <a:lstStyle/>
          <a:p>
            <a:pPr>
              <a:lnSpc>
                <a:spcPts val="4179"/>
              </a:lnSpc>
            </a:pPr>
            <a:r>
              <a:rPr lang="en-US" sz="3799" spc="121">
                <a:solidFill>
                  <a:srgbClr val="000000"/>
                </a:solidFill>
                <a:latin typeface="Days"/>
              </a:rPr>
              <a:t>Time management techniques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1346660" y="3491865"/>
            <a:ext cx="5014319" cy="4898476"/>
          </a:xfrm>
          <a:custGeom>
            <a:avLst/>
            <a:gdLst/>
            <a:ahLst/>
            <a:cxnLst/>
            <a:rect r="r" b="b" t="t" l="l"/>
            <a:pathLst>
              <a:path h="4898476" w="5014319">
                <a:moveTo>
                  <a:pt x="0" y="0"/>
                </a:moveTo>
                <a:lnTo>
                  <a:pt x="5014319" y="0"/>
                </a:lnTo>
                <a:lnTo>
                  <a:pt x="5014319" y="4898476"/>
                </a:lnTo>
                <a:lnTo>
                  <a:pt x="0" y="4898476"/>
                </a:lnTo>
                <a:lnTo>
                  <a:pt x="0" y="0"/>
                </a:lnTo>
                <a:close/>
              </a:path>
            </a:pathLst>
          </a:custGeom>
          <a:blipFill>
            <a:blip r:embed="rId3"/>
            <a:stretch>
              <a:fillRect l="0" t="0" r="0" b="-2364"/>
            </a:stretch>
          </a:blipFill>
        </p:spPr>
      </p:sp>
      <p:sp>
        <p:nvSpPr>
          <p:cNvPr name="TextBox 8" id="8"/>
          <p:cNvSpPr txBox="true"/>
          <p:nvPr/>
        </p:nvSpPr>
        <p:spPr>
          <a:xfrm rot="0">
            <a:off x="1622987" y="3482340"/>
            <a:ext cx="6543672" cy="1846772"/>
          </a:xfrm>
          <a:prstGeom prst="rect">
            <a:avLst/>
          </a:prstGeom>
        </p:spPr>
        <p:txBody>
          <a:bodyPr anchor="t" rtlCol="false" tIns="0" lIns="0" bIns="0" rIns="0">
            <a:spAutoFit/>
          </a:bodyPr>
          <a:lstStyle/>
          <a:p>
            <a:pPr algn="r">
              <a:lnSpc>
                <a:spcPts val="4856"/>
              </a:lnSpc>
            </a:pPr>
            <a:r>
              <a:rPr lang="en-US" sz="4415" spc="141">
                <a:solidFill>
                  <a:srgbClr val="000000"/>
                </a:solidFill>
                <a:latin typeface="Days"/>
              </a:rPr>
              <a:t>Time allocated to different work activities</a:t>
            </a:r>
          </a:p>
        </p:txBody>
      </p:sp>
      <p:sp>
        <p:nvSpPr>
          <p:cNvPr name="TextBox 9" id="9"/>
          <p:cNvSpPr txBox="true"/>
          <p:nvPr/>
        </p:nvSpPr>
        <p:spPr>
          <a:xfrm rot="0">
            <a:off x="9144000" y="3434715"/>
            <a:ext cx="7589372" cy="4693158"/>
          </a:xfrm>
          <a:prstGeom prst="rect">
            <a:avLst/>
          </a:prstGeom>
        </p:spPr>
        <p:txBody>
          <a:bodyPr anchor="t" rtlCol="false" tIns="0" lIns="0" bIns="0" rIns="0">
            <a:spAutoFit/>
          </a:bodyPr>
          <a:lstStyle/>
          <a:p>
            <a:pPr marL="496567" indent="-248284" lvl="1">
              <a:lnSpc>
                <a:spcPts val="3380"/>
              </a:lnSpc>
              <a:buFont typeface="Arial"/>
              <a:buChar char="•"/>
            </a:pPr>
            <a:r>
              <a:rPr lang="en-US" sz="2299">
                <a:solidFill>
                  <a:srgbClr val="000000"/>
                </a:solidFill>
                <a:latin typeface="Open Sauce Light"/>
              </a:rPr>
              <a:t>The question of whether the time allotted to various tasks is sufficient for their successful completion varies depending on the individual and the project. </a:t>
            </a:r>
          </a:p>
          <a:p>
            <a:pPr marL="496567" indent="-248284" lvl="1">
              <a:lnSpc>
                <a:spcPts val="3380"/>
              </a:lnSpc>
              <a:buFont typeface="Arial"/>
              <a:buChar char="•"/>
            </a:pPr>
            <a:r>
              <a:rPr lang="en-US" sz="2299">
                <a:solidFill>
                  <a:srgbClr val="000000"/>
                </a:solidFill>
                <a:latin typeface="Open Sauce Light"/>
              </a:rPr>
              <a:t>While some team members might discover that they need more time to complete a task, others might work through it more quickly. </a:t>
            </a:r>
          </a:p>
          <a:p>
            <a:pPr marL="496567" indent="-248284" lvl="1">
              <a:lnSpc>
                <a:spcPts val="3380"/>
              </a:lnSpc>
              <a:buFont typeface="Arial"/>
              <a:buChar char="•"/>
            </a:pPr>
            <a:r>
              <a:rPr lang="en-US" sz="2299">
                <a:solidFill>
                  <a:srgbClr val="000000"/>
                </a:solidFill>
                <a:latin typeface="Open Sauce Light"/>
              </a:rPr>
              <a:t>Ensuring that all individuals have adequate time to accomplish their responsibilities efficiently can be achieved by periodically evaluating their progress and modifying their timetables accordingly.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75993" y="6751614"/>
            <a:ext cx="4873500" cy="306705"/>
          </a:xfrm>
          <a:prstGeom prst="rect">
            <a:avLst/>
          </a:prstGeom>
        </p:spPr>
        <p:txBody>
          <a:bodyPr anchor="t" rtlCol="false" tIns="0" lIns="0" bIns="0" rIns="0">
            <a:spAutoFit/>
          </a:bodyPr>
          <a:lstStyle/>
          <a:p>
            <a:pPr>
              <a:lnSpc>
                <a:spcPts val="2519"/>
              </a:lnSpc>
              <a:spcBef>
                <a:spcPct val="0"/>
              </a:spcBef>
            </a:pPr>
            <a:r>
              <a:rPr lang="en-US" sz="1799">
                <a:solidFill>
                  <a:srgbClr val="000000"/>
                </a:solidFill>
                <a:latin typeface="Open Sauce Medium"/>
              </a:rPr>
              <a:t>Procrastination:</a:t>
            </a:r>
          </a:p>
        </p:txBody>
      </p:sp>
      <p:grpSp>
        <p:nvGrpSpPr>
          <p:cNvPr name="Group 4" id="4"/>
          <p:cNvGrpSpPr/>
          <p:nvPr/>
        </p:nvGrpSpPr>
        <p:grpSpPr>
          <a:xfrm rot="0">
            <a:off x="3417346" y="4493536"/>
            <a:ext cx="898829" cy="939201"/>
            <a:chOff x="0" y="0"/>
            <a:chExt cx="1198439" cy="1252268"/>
          </a:xfrm>
        </p:grpSpPr>
        <p:grpSp>
          <p:nvGrpSpPr>
            <p:cNvPr name="Group 5" id="5"/>
            <p:cNvGrpSpPr/>
            <p:nvPr/>
          </p:nvGrpSpPr>
          <p:grpSpPr>
            <a:xfrm rot="0">
              <a:off x="0" y="0"/>
              <a:ext cx="1198439" cy="1252268"/>
              <a:chOff x="0" y="0"/>
              <a:chExt cx="354711" cy="370643"/>
            </a:xfrm>
          </p:grpSpPr>
          <p:sp>
            <p:nvSpPr>
              <p:cNvPr name="Freeform 6" id="6"/>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7" id="7"/>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01</a:t>
              </a:r>
            </a:p>
          </p:txBody>
        </p:sp>
      </p:grpSp>
      <p:grpSp>
        <p:nvGrpSpPr>
          <p:cNvPr name="Group 9" id="9"/>
          <p:cNvGrpSpPr/>
          <p:nvPr/>
        </p:nvGrpSpPr>
        <p:grpSpPr>
          <a:xfrm rot="0">
            <a:off x="9565018" y="4478643"/>
            <a:ext cx="898829" cy="939201"/>
            <a:chOff x="0" y="0"/>
            <a:chExt cx="1198439" cy="1252268"/>
          </a:xfrm>
        </p:grpSpPr>
        <p:grpSp>
          <p:nvGrpSpPr>
            <p:cNvPr name="Group 10" id="10"/>
            <p:cNvGrpSpPr/>
            <p:nvPr/>
          </p:nvGrpSpPr>
          <p:grpSpPr>
            <a:xfrm rot="0">
              <a:off x="0" y="0"/>
              <a:ext cx="1198439" cy="1252268"/>
              <a:chOff x="0" y="0"/>
              <a:chExt cx="354711" cy="370643"/>
            </a:xfrm>
          </p:grpSpPr>
          <p:sp>
            <p:nvSpPr>
              <p:cNvPr name="Freeform 11" id="11"/>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2" id="12"/>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02</a:t>
              </a:r>
            </a:p>
          </p:txBody>
        </p:sp>
      </p:grpSp>
      <p:grpSp>
        <p:nvGrpSpPr>
          <p:cNvPr name="Group 14" id="14"/>
          <p:cNvGrpSpPr/>
          <p:nvPr/>
        </p:nvGrpSpPr>
        <p:grpSpPr>
          <a:xfrm rot="0">
            <a:off x="3417346" y="6789714"/>
            <a:ext cx="898829" cy="939201"/>
            <a:chOff x="0" y="0"/>
            <a:chExt cx="1198439" cy="1252268"/>
          </a:xfrm>
        </p:grpSpPr>
        <p:grpSp>
          <p:nvGrpSpPr>
            <p:cNvPr name="Group 15" id="15"/>
            <p:cNvGrpSpPr/>
            <p:nvPr/>
          </p:nvGrpSpPr>
          <p:grpSpPr>
            <a:xfrm rot="0">
              <a:off x="0" y="0"/>
              <a:ext cx="1198439" cy="1252268"/>
              <a:chOff x="0" y="0"/>
              <a:chExt cx="354711" cy="370643"/>
            </a:xfrm>
          </p:grpSpPr>
          <p:sp>
            <p:nvSpPr>
              <p:cNvPr name="Freeform 16" id="16"/>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7" id="17"/>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03</a:t>
              </a:r>
            </a:p>
          </p:txBody>
        </p:sp>
      </p:grpSp>
      <p:grpSp>
        <p:nvGrpSpPr>
          <p:cNvPr name="Group 19" id="19"/>
          <p:cNvGrpSpPr/>
          <p:nvPr/>
        </p:nvGrpSpPr>
        <p:grpSpPr>
          <a:xfrm rot="0">
            <a:off x="9565018" y="6760210"/>
            <a:ext cx="898829" cy="939201"/>
            <a:chOff x="0" y="0"/>
            <a:chExt cx="1198439" cy="1252268"/>
          </a:xfrm>
        </p:grpSpPr>
        <p:grpSp>
          <p:nvGrpSpPr>
            <p:cNvPr name="Group 20" id="20"/>
            <p:cNvGrpSpPr/>
            <p:nvPr/>
          </p:nvGrpSpPr>
          <p:grpSpPr>
            <a:xfrm rot="0">
              <a:off x="0" y="0"/>
              <a:ext cx="1198439" cy="1252268"/>
              <a:chOff x="0" y="0"/>
              <a:chExt cx="354711" cy="370643"/>
            </a:xfrm>
          </p:grpSpPr>
          <p:sp>
            <p:nvSpPr>
              <p:cNvPr name="Freeform 21" id="21"/>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2" id="22"/>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04</a:t>
              </a:r>
            </a:p>
          </p:txBody>
        </p:sp>
      </p:grpSp>
      <p:sp>
        <p:nvSpPr>
          <p:cNvPr name="TextBox 24" id="24"/>
          <p:cNvSpPr txBox="true"/>
          <p:nvPr/>
        </p:nvSpPr>
        <p:spPr>
          <a:xfrm rot="0">
            <a:off x="4691519" y="5057775"/>
            <a:ext cx="3736180" cy="170243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0000"/>
                </a:solidFill>
                <a:latin typeface="Agrandir Narrow"/>
              </a:rPr>
              <a:t>Set specific times for checking emails (e.g., morning, noon, and evening).</a:t>
            </a:r>
          </a:p>
          <a:p>
            <a:pPr marL="345439" indent="-172720" lvl="1">
              <a:lnSpc>
                <a:spcPts val="2239"/>
              </a:lnSpc>
              <a:buFont typeface="Arial"/>
              <a:buChar char="•"/>
            </a:pPr>
            <a:r>
              <a:rPr lang="en-US" sz="1599">
                <a:solidFill>
                  <a:srgbClr val="000000"/>
                </a:solidFill>
                <a:latin typeface="Agrandir Narrow"/>
                <a:sym typeface="Agrandir Narrow"/>
              </a:rPr>
              <a:t> Use filters to prioritize important emails.</a:t>
            </a:r>
          </a:p>
          <a:p>
            <a:pPr marL="345439" indent="-172720" lvl="1">
              <a:lnSpc>
                <a:spcPts val="2239"/>
              </a:lnSpc>
              <a:buFont typeface="Arial"/>
              <a:buChar char="•"/>
            </a:pPr>
            <a:r>
              <a:rPr lang="en-US" sz="1599">
                <a:solidFill>
                  <a:srgbClr val="000000"/>
                </a:solidFill>
                <a:latin typeface="Agrandir Narrow"/>
                <a:sym typeface="Agrandir Narrow"/>
              </a:rPr>
              <a:t> Unsubscribe from unnecessary newsletters.</a:t>
            </a:r>
          </a:p>
        </p:txBody>
      </p:sp>
      <p:sp>
        <p:nvSpPr>
          <p:cNvPr name="TextBox 25" id="25"/>
          <p:cNvSpPr txBox="true"/>
          <p:nvPr/>
        </p:nvSpPr>
        <p:spPr>
          <a:xfrm rot="0">
            <a:off x="4691519" y="4518983"/>
            <a:ext cx="4452481" cy="621030"/>
          </a:xfrm>
          <a:prstGeom prst="rect">
            <a:avLst/>
          </a:prstGeom>
        </p:spPr>
        <p:txBody>
          <a:bodyPr anchor="t" rtlCol="false" tIns="0" lIns="0" bIns="0" rIns="0">
            <a:spAutoFit/>
          </a:bodyPr>
          <a:lstStyle/>
          <a:p>
            <a:pPr>
              <a:lnSpc>
                <a:spcPts val="2519"/>
              </a:lnSpc>
              <a:spcBef>
                <a:spcPct val="0"/>
              </a:spcBef>
            </a:pPr>
            <a:r>
              <a:rPr lang="en-US" sz="1799">
                <a:solidFill>
                  <a:srgbClr val="000000"/>
                </a:solidFill>
                <a:latin typeface="Open Sauce Medium"/>
              </a:rPr>
              <a:t>Frequent email checks disrupt focus and productivity:</a:t>
            </a:r>
          </a:p>
        </p:txBody>
      </p:sp>
      <p:sp>
        <p:nvSpPr>
          <p:cNvPr name="TextBox 26" id="26"/>
          <p:cNvSpPr txBox="true"/>
          <p:nvPr/>
        </p:nvSpPr>
        <p:spPr>
          <a:xfrm rot="0">
            <a:off x="4691519" y="6972947"/>
            <a:ext cx="3736180" cy="1426210"/>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0000"/>
                </a:solidFill>
                <a:latin typeface="Agrandir Narrow"/>
              </a:rPr>
              <a:t>Break tasks into smaller steps.</a:t>
            </a:r>
          </a:p>
          <a:p>
            <a:pPr marL="345439" indent="-172720" lvl="1">
              <a:lnSpc>
                <a:spcPts val="2239"/>
              </a:lnSpc>
              <a:buFont typeface="Arial"/>
              <a:buChar char="•"/>
            </a:pPr>
            <a:r>
              <a:rPr lang="en-US" sz="1599">
                <a:solidFill>
                  <a:srgbClr val="000000"/>
                </a:solidFill>
                <a:latin typeface="Agrandir Narrow"/>
                <a:sym typeface="Agrandir Narrow"/>
              </a:rPr>
              <a:t> Use the “Two-Minute Rule”: If a task takes less than two minutes, do it immediately.</a:t>
            </a:r>
          </a:p>
          <a:p>
            <a:pPr marL="345439" indent="-172720" lvl="1">
              <a:lnSpc>
                <a:spcPts val="2239"/>
              </a:lnSpc>
              <a:buFont typeface="Arial"/>
              <a:buChar char="•"/>
            </a:pPr>
            <a:r>
              <a:rPr lang="en-US" sz="1599">
                <a:solidFill>
                  <a:srgbClr val="000000"/>
                </a:solidFill>
                <a:latin typeface="Agrandir Narrow"/>
                <a:sym typeface="Agrandir Narrow"/>
              </a:rPr>
              <a:t> Set deadlines for yourself.</a:t>
            </a:r>
          </a:p>
        </p:txBody>
      </p:sp>
      <p:sp>
        <p:nvSpPr>
          <p:cNvPr name="TextBox 27" id="27"/>
          <p:cNvSpPr txBox="true"/>
          <p:nvPr/>
        </p:nvSpPr>
        <p:spPr>
          <a:xfrm rot="0">
            <a:off x="10791591" y="5057775"/>
            <a:ext cx="3817417" cy="114998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0000"/>
                </a:solidFill>
                <a:latin typeface="Agrandir Narrow"/>
              </a:rPr>
              <a:t>Focus on one task at a time.</a:t>
            </a:r>
          </a:p>
          <a:p>
            <a:pPr marL="345439" indent="-172720" lvl="1">
              <a:lnSpc>
                <a:spcPts val="2239"/>
              </a:lnSpc>
              <a:buFont typeface="Arial"/>
              <a:buChar char="•"/>
            </a:pPr>
            <a:r>
              <a:rPr lang="en-US" sz="1599">
                <a:solidFill>
                  <a:srgbClr val="000000"/>
                </a:solidFill>
                <a:latin typeface="Agrandir Narrow"/>
                <a:sym typeface="Agrandir Narrow"/>
              </a:rPr>
              <a:t> Use the Pomodoro Technique (25 minutes of focused work followed by a short break) to maintain concentration.</a:t>
            </a:r>
          </a:p>
        </p:txBody>
      </p:sp>
      <p:sp>
        <p:nvSpPr>
          <p:cNvPr name="TextBox 28" id="28"/>
          <p:cNvSpPr txBox="true"/>
          <p:nvPr/>
        </p:nvSpPr>
        <p:spPr>
          <a:xfrm rot="0">
            <a:off x="10791591" y="4518983"/>
            <a:ext cx="4074611" cy="621030"/>
          </a:xfrm>
          <a:prstGeom prst="rect">
            <a:avLst/>
          </a:prstGeom>
        </p:spPr>
        <p:txBody>
          <a:bodyPr anchor="t" rtlCol="false" tIns="0" lIns="0" bIns="0" rIns="0">
            <a:spAutoFit/>
          </a:bodyPr>
          <a:lstStyle/>
          <a:p>
            <a:pPr>
              <a:lnSpc>
                <a:spcPts val="2519"/>
              </a:lnSpc>
              <a:spcBef>
                <a:spcPct val="0"/>
              </a:spcBef>
            </a:pPr>
            <a:r>
              <a:rPr lang="en-US" sz="1799">
                <a:solidFill>
                  <a:srgbClr val="000000"/>
                </a:solidFill>
                <a:latin typeface="Open Sauce Medium"/>
              </a:rPr>
              <a:t>Juggling multiple tasks simultaneously reduces efficiency:</a:t>
            </a:r>
          </a:p>
        </p:txBody>
      </p:sp>
      <p:sp>
        <p:nvSpPr>
          <p:cNvPr name="TextBox 29" id="29"/>
          <p:cNvSpPr txBox="true"/>
          <p:nvPr/>
        </p:nvSpPr>
        <p:spPr>
          <a:xfrm rot="0">
            <a:off x="10791591" y="6972947"/>
            <a:ext cx="3654943" cy="114998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0000"/>
                </a:solidFill>
                <a:latin typeface="Agrandir Narrow"/>
              </a:rPr>
              <a:t>Use website blockers during work hours.</a:t>
            </a:r>
          </a:p>
          <a:p>
            <a:pPr marL="345439" indent="-172720" lvl="1">
              <a:lnSpc>
                <a:spcPts val="2239"/>
              </a:lnSpc>
              <a:buFont typeface="Arial"/>
              <a:buChar char="•"/>
            </a:pPr>
            <a:r>
              <a:rPr lang="en-US" sz="1599">
                <a:solidFill>
                  <a:srgbClr val="000000"/>
                </a:solidFill>
                <a:latin typeface="Agrandir Narrow"/>
                <a:sym typeface="Agrandir Narrow"/>
              </a:rPr>
              <a:t> Allocate specific breaks for social media.</a:t>
            </a:r>
          </a:p>
        </p:txBody>
      </p:sp>
      <p:sp>
        <p:nvSpPr>
          <p:cNvPr name="TextBox 30" id="30"/>
          <p:cNvSpPr txBox="true"/>
          <p:nvPr/>
        </p:nvSpPr>
        <p:spPr>
          <a:xfrm rot="0">
            <a:off x="10835323" y="6722110"/>
            <a:ext cx="5592507" cy="306705"/>
          </a:xfrm>
          <a:prstGeom prst="rect">
            <a:avLst/>
          </a:prstGeom>
        </p:spPr>
        <p:txBody>
          <a:bodyPr anchor="t" rtlCol="false" tIns="0" lIns="0" bIns="0" rIns="0">
            <a:spAutoFit/>
          </a:bodyPr>
          <a:lstStyle/>
          <a:p>
            <a:pPr>
              <a:lnSpc>
                <a:spcPts val="2519"/>
              </a:lnSpc>
              <a:spcBef>
                <a:spcPct val="0"/>
              </a:spcBef>
            </a:pPr>
            <a:r>
              <a:rPr lang="en-US" sz="1799">
                <a:solidFill>
                  <a:srgbClr val="000000"/>
                </a:solidFill>
                <a:latin typeface="Open Sauce Medium"/>
              </a:rPr>
              <a:t>Social Media and Internet Surfing:</a:t>
            </a:r>
          </a:p>
        </p:txBody>
      </p:sp>
      <p:sp>
        <p:nvSpPr>
          <p:cNvPr name="TextBox 31" id="31"/>
          <p:cNvSpPr txBox="true"/>
          <p:nvPr/>
        </p:nvSpPr>
        <p:spPr>
          <a:xfrm rot="0">
            <a:off x="1926986" y="3030843"/>
            <a:ext cx="14457113" cy="1123950"/>
          </a:xfrm>
          <a:prstGeom prst="rect">
            <a:avLst/>
          </a:prstGeom>
        </p:spPr>
        <p:txBody>
          <a:bodyPr anchor="t" rtlCol="false" tIns="0" lIns="0" bIns="0" rIns="0">
            <a:spAutoFit/>
          </a:bodyPr>
          <a:lstStyle/>
          <a:p>
            <a:pPr algn="ctr">
              <a:lnSpc>
                <a:spcPts val="4680"/>
              </a:lnSpc>
            </a:pPr>
            <a:r>
              <a:rPr lang="en-US" sz="3900">
                <a:solidFill>
                  <a:srgbClr val="000000"/>
                </a:solidFill>
                <a:latin typeface="Open Sauce Medium"/>
              </a:rPr>
              <a:t>HOW TO GET RID OF THEM TO IMPROVE</a:t>
            </a:r>
          </a:p>
          <a:p>
            <a:pPr algn="ctr">
              <a:lnSpc>
                <a:spcPts val="4320"/>
              </a:lnSpc>
            </a:pPr>
            <a:r>
              <a:rPr lang="en-US" sz="3600">
                <a:solidFill>
                  <a:srgbClr val="000000"/>
                </a:solidFill>
                <a:latin typeface="Open Sauce Medium"/>
              </a:rPr>
              <a:t>productivity.</a:t>
            </a:r>
          </a:p>
        </p:txBody>
      </p:sp>
      <p:sp>
        <p:nvSpPr>
          <p:cNvPr name="TextBox 32" id="32"/>
          <p:cNvSpPr txBox="true"/>
          <p:nvPr/>
        </p:nvSpPr>
        <p:spPr>
          <a:xfrm rot="0">
            <a:off x="2311946" y="1055306"/>
            <a:ext cx="13664108" cy="1585012"/>
          </a:xfrm>
          <a:prstGeom prst="rect">
            <a:avLst/>
          </a:prstGeom>
        </p:spPr>
        <p:txBody>
          <a:bodyPr anchor="t" rtlCol="false" tIns="0" lIns="0" bIns="0" rIns="0">
            <a:spAutoFit/>
          </a:bodyPr>
          <a:lstStyle/>
          <a:p>
            <a:pPr algn="ctr">
              <a:lnSpc>
                <a:spcPts val="6233"/>
              </a:lnSpc>
            </a:pPr>
            <a:r>
              <a:rPr lang="en-US" sz="5666" spc="181">
                <a:solidFill>
                  <a:srgbClr val="000000"/>
                </a:solidFill>
                <a:latin typeface="Days"/>
              </a:rPr>
              <a:t>Time wasters in your daily activities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75993" y="6751614"/>
            <a:ext cx="4873500" cy="306705"/>
          </a:xfrm>
          <a:prstGeom prst="rect">
            <a:avLst/>
          </a:prstGeom>
        </p:spPr>
        <p:txBody>
          <a:bodyPr anchor="t" rtlCol="false" tIns="0" lIns="0" bIns="0" rIns="0">
            <a:spAutoFit/>
          </a:bodyPr>
          <a:lstStyle/>
          <a:p>
            <a:pPr>
              <a:lnSpc>
                <a:spcPts val="2519"/>
              </a:lnSpc>
              <a:spcBef>
                <a:spcPct val="0"/>
              </a:spcBef>
            </a:pPr>
            <a:r>
              <a:rPr lang="en-US" sz="1799">
                <a:solidFill>
                  <a:srgbClr val="000000"/>
                </a:solidFill>
                <a:latin typeface="Open Sauce Medium"/>
              </a:rPr>
              <a:t>Searching for Files or Information:</a:t>
            </a:r>
          </a:p>
        </p:txBody>
      </p:sp>
      <p:grpSp>
        <p:nvGrpSpPr>
          <p:cNvPr name="Group 4" id="4"/>
          <p:cNvGrpSpPr/>
          <p:nvPr/>
        </p:nvGrpSpPr>
        <p:grpSpPr>
          <a:xfrm rot="0">
            <a:off x="3417346" y="4493536"/>
            <a:ext cx="898829" cy="939201"/>
            <a:chOff x="0" y="0"/>
            <a:chExt cx="1198439" cy="1252268"/>
          </a:xfrm>
        </p:grpSpPr>
        <p:grpSp>
          <p:nvGrpSpPr>
            <p:cNvPr name="Group 5" id="5"/>
            <p:cNvGrpSpPr/>
            <p:nvPr/>
          </p:nvGrpSpPr>
          <p:grpSpPr>
            <a:xfrm rot="0">
              <a:off x="0" y="0"/>
              <a:ext cx="1198439" cy="1252268"/>
              <a:chOff x="0" y="0"/>
              <a:chExt cx="354711" cy="370643"/>
            </a:xfrm>
          </p:grpSpPr>
          <p:sp>
            <p:nvSpPr>
              <p:cNvPr name="Freeform 6" id="6"/>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7" id="7"/>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05</a:t>
              </a:r>
            </a:p>
          </p:txBody>
        </p:sp>
      </p:grpSp>
      <p:grpSp>
        <p:nvGrpSpPr>
          <p:cNvPr name="Group 9" id="9"/>
          <p:cNvGrpSpPr/>
          <p:nvPr/>
        </p:nvGrpSpPr>
        <p:grpSpPr>
          <a:xfrm rot="0">
            <a:off x="9565018" y="4478643"/>
            <a:ext cx="898829" cy="939201"/>
            <a:chOff x="0" y="0"/>
            <a:chExt cx="1198439" cy="1252268"/>
          </a:xfrm>
        </p:grpSpPr>
        <p:grpSp>
          <p:nvGrpSpPr>
            <p:cNvPr name="Group 10" id="10"/>
            <p:cNvGrpSpPr/>
            <p:nvPr/>
          </p:nvGrpSpPr>
          <p:grpSpPr>
            <a:xfrm rot="0">
              <a:off x="0" y="0"/>
              <a:ext cx="1198439" cy="1252268"/>
              <a:chOff x="0" y="0"/>
              <a:chExt cx="354711" cy="370643"/>
            </a:xfrm>
          </p:grpSpPr>
          <p:sp>
            <p:nvSpPr>
              <p:cNvPr name="Freeform 11" id="11"/>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2" id="12"/>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06</a:t>
              </a:r>
            </a:p>
          </p:txBody>
        </p:sp>
      </p:grpSp>
      <p:grpSp>
        <p:nvGrpSpPr>
          <p:cNvPr name="Group 14" id="14"/>
          <p:cNvGrpSpPr/>
          <p:nvPr/>
        </p:nvGrpSpPr>
        <p:grpSpPr>
          <a:xfrm rot="0">
            <a:off x="3417346" y="6789714"/>
            <a:ext cx="898829" cy="939201"/>
            <a:chOff x="0" y="0"/>
            <a:chExt cx="1198439" cy="1252268"/>
          </a:xfrm>
        </p:grpSpPr>
        <p:grpSp>
          <p:nvGrpSpPr>
            <p:cNvPr name="Group 15" id="15"/>
            <p:cNvGrpSpPr/>
            <p:nvPr/>
          </p:nvGrpSpPr>
          <p:grpSpPr>
            <a:xfrm rot="0">
              <a:off x="0" y="0"/>
              <a:ext cx="1198439" cy="1252268"/>
              <a:chOff x="0" y="0"/>
              <a:chExt cx="354711" cy="370643"/>
            </a:xfrm>
          </p:grpSpPr>
          <p:sp>
            <p:nvSpPr>
              <p:cNvPr name="Freeform 16" id="16"/>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7" id="17"/>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07</a:t>
              </a:r>
            </a:p>
          </p:txBody>
        </p:sp>
      </p:grpSp>
      <p:grpSp>
        <p:nvGrpSpPr>
          <p:cNvPr name="Group 19" id="19"/>
          <p:cNvGrpSpPr/>
          <p:nvPr/>
        </p:nvGrpSpPr>
        <p:grpSpPr>
          <a:xfrm rot="0">
            <a:off x="9565018" y="6760210"/>
            <a:ext cx="898829" cy="939201"/>
            <a:chOff x="0" y="0"/>
            <a:chExt cx="1198439" cy="1252268"/>
          </a:xfrm>
        </p:grpSpPr>
        <p:grpSp>
          <p:nvGrpSpPr>
            <p:cNvPr name="Group 20" id="20"/>
            <p:cNvGrpSpPr/>
            <p:nvPr/>
          </p:nvGrpSpPr>
          <p:grpSpPr>
            <a:xfrm rot="0">
              <a:off x="0" y="0"/>
              <a:ext cx="1198439" cy="1252268"/>
              <a:chOff x="0" y="0"/>
              <a:chExt cx="354711" cy="370643"/>
            </a:xfrm>
          </p:grpSpPr>
          <p:sp>
            <p:nvSpPr>
              <p:cNvPr name="Freeform 21" id="21"/>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2" id="22"/>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08</a:t>
              </a:r>
            </a:p>
          </p:txBody>
        </p:sp>
      </p:grpSp>
      <p:sp>
        <p:nvSpPr>
          <p:cNvPr name="TextBox 24" id="24"/>
          <p:cNvSpPr txBox="true"/>
          <p:nvPr/>
        </p:nvSpPr>
        <p:spPr>
          <a:xfrm rot="0">
            <a:off x="4691519" y="4739963"/>
            <a:ext cx="3736180" cy="873760"/>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0000"/>
                </a:solidFill>
                <a:latin typeface="Agrandir Narrow"/>
              </a:rPr>
              <a:t>Prioritize tasks based on urgency and importance.</a:t>
            </a:r>
          </a:p>
          <a:p>
            <a:pPr marL="345439" indent="-172720" lvl="1">
              <a:lnSpc>
                <a:spcPts val="2239"/>
              </a:lnSpc>
              <a:buFont typeface="Arial"/>
              <a:buChar char="•"/>
            </a:pPr>
            <a:r>
              <a:rPr lang="en-US" sz="1599">
                <a:solidFill>
                  <a:srgbClr val="000000"/>
                </a:solidFill>
                <a:latin typeface="Agrandir Narrow"/>
                <a:sym typeface="Agrandir Narrow"/>
              </a:rPr>
              <a:t> Use tools like the Eisenhower Matrix.</a:t>
            </a:r>
          </a:p>
        </p:txBody>
      </p:sp>
      <p:sp>
        <p:nvSpPr>
          <p:cNvPr name="TextBox 25" id="25"/>
          <p:cNvSpPr txBox="true"/>
          <p:nvPr/>
        </p:nvSpPr>
        <p:spPr>
          <a:xfrm rot="0">
            <a:off x="4691519" y="4518983"/>
            <a:ext cx="4452481" cy="306705"/>
          </a:xfrm>
          <a:prstGeom prst="rect">
            <a:avLst/>
          </a:prstGeom>
        </p:spPr>
        <p:txBody>
          <a:bodyPr anchor="t" rtlCol="false" tIns="0" lIns="0" bIns="0" rIns="0">
            <a:spAutoFit/>
          </a:bodyPr>
          <a:lstStyle/>
          <a:p>
            <a:pPr>
              <a:lnSpc>
                <a:spcPts val="2519"/>
              </a:lnSpc>
              <a:spcBef>
                <a:spcPct val="0"/>
              </a:spcBef>
            </a:pPr>
            <a:r>
              <a:rPr lang="en-US" sz="1799">
                <a:solidFill>
                  <a:srgbClr val="000000"/>
                </a:solidFill>
                <a:latin typeface="Open Sauce Medium"/>
              </a:rPr>
              <a:t>Lack of Prioritization:</a:t>
            </a:r>
          </a:p>
        </p:txBody>
      </p:sp>
      <p:sp>
        <p:nvSpPr>
          <p:cNvPr name="TextBox 26" id="26"/>
          <p:cNvSpPr txBox="true"/>
          <p:nvPr/>
        </p:nvSpPr>
        <p:spPr>
          <a:xfrm rot="0">
            <a:off x="4691519" y="6972947"/>
            <a:ext cx="3736180" cy="114998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0000"/>
                </a:solidFill>
                <a:latin typeface="Agrandir Narrow"/>
              </a:rPr>
              <a:t>Organize files logically.</a:t>
            </a:r>
          </a:p>
          <a:p>
            <a:pPr marL="345439" indent="-172720" lvl="1">
              <a:lnSpc>
                <a:spcPts val="2239"/>
              </a:lnSpc>
              <a:buFont typeface="Arial"/>
              <a:buChar char="•"/>
            </a:pPr>
            <a:r>
              <a:rPr lang="en-US" sz="1599">
                <a:solidFill>
                  <a:srgbClr val="000000"/>
                </a:solidFill>
                <a:latin typeface="Agrandir Narrow"/>
                <a:sym typeface="Agrandir Narrow"/>
              </a:rPr>
              <a:t> Use consistent naming conventions.</a:t>
            </a:r>
          </a:p>
          <a:p>
            <a:pPr marL="345439" indent="-172720" lvl="1">
              <a:lnSpc>
                <a:spcPts val="2239"/>
              </a:lnSpc>
              <a:buFont typeface="Arial"/>
              <a:buChar char="•"/>
            </a:pPr>
            <a:r>
              <a:rPr lang="en-US" sz="1599">
                <a:solidFill>
                  <a:srgbClr val="000000"/>
                </a:solidFill>
                <a:latin typeface="Agrandir Narrow"/>
                <a:sym typeface="Agrandir Narrow"/>
              </a:rPr>
              <a:t> Maintain a central repository for important information.</a:t>
            </a:r>
          </a:p>
        </p:txBody>
      </p:sp>
      <p:sp>
        <p:nvSpPr>
          <p:cNvPr name="TextBox 27" id="27"/>
          <p:cNvSpPr txBox="true"/>
          <p:nvPr/>
        </p:nvSpPr>
        <p:spPr>
          <a:xfrm rot="0">
            <a:off x="10791591" y="4739963"/>
            <a:ext cx="3817417" cy="873760"/>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0000"/>
                </a:solidFill>
                <a:latin typeface="Agrandir Narrow"/>
                <a:sym typeface="Agrandir Narrow"/>
              </a:rPr>
              <a:t>Batch similar tasks together.</a:t>
            </a:r>
          </a:p>
          <a:p>
            <a:pPr marL="345439" indent="-172720" lvl="1">
              <a:lnSpc>
                <a:spcPts val="2239"/>
              </a:lnSpc>
              <a:buFont typeface="Arial"/>
              <a:buChar char="•"/>
            </a:pPr>
            <a:r>
              <a:rPr lang="en-US" sz="1599">
                <a:solidFill>
                  <a:srgbClr val="000000"/>
                </a:solidFill>
                <a:latin typeface="Agrandir Narrow"/>
              </a:rPr>
              <a:t>Minimize interruptions during focused work.</a:t>
            </a:r>
          </a:p>
        </p:txBody>
      </p:sp>
      <p:sp>
        <p:nvSpPr>
          <p:cNvPr name="TextBox 28" id="28"/>
          <p:cNvSpPr txBox="true"/>
          <p:nvPr/>
        </p:nvSpPr>
        <p:spPr>
          <a:xfrm rot="0">
            <a:off x="10791591" y="4518983"/>
            <a:ext cx="4074611" cy="306705"/>
          </a:xfrm>
          <a:prstGeom prst="rect">
            <a:avLst/>
          </a:prstGeom>
        </p:spPr>
        <p:txBody>
          <a:bodyPr anchor="t" rtlCol="false" tIns="0" lIns="0" bIns="0" rIns="0">
            <a:spAutoFit/>
          </a:bodyPr>
          <a:lstStyle/>
          <a:p>
            <a:pPr>
              <a:lnSpc>
                <a:spcPts val="2519"/>
              </a:lnSpc>
              <a:spcBef>
                <a:spcPct val="0"/>
              </a:spcBef>
            </a:pPr>
            <a:r>
              <a:rPr lang="en-US" sz="1799">
                <a:solidFill>
                  <a:srgbClr val="000000"/>
                </a:solidFill>
                <a:latin typeface="Open Sauce Medium"/>
              </a:rPr>
              <a:t>Inefficient Task Switching:</a:t>
            </a:r>
          </a:p>
        </p:txBody>
      </p:sp>
      <p:sp>
        <p:nvSpPr>
          <p:cNvPr name="TextBox 29" id="29"/>
          <p:cNvSpPr txBox="true"/>
          <p:nvPr/>
        </p:nvSpPr>
        <p:spPr>
          <a:xfrm rot="0">
            <a:off x="10791591" y="6972947"/>
            <a:ext cx="3654943" cy="59753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000000"/>
                </a:solidFill>
                <a:latin typeface="Agrandir Narrow"/>
              </a:rPr>
              <a:t>Aim for excellence, not perfection.</a:t>
            </a:r>
          </a:p>
          <a:p>
            <a:pPr marL="345439" indent="-172720" lvl="1">
              <a:lnSpc>
                <a:spcPts val="2239"/>
              </a:lnSpc>
              <a:buFont typeface="Arial"/>
              <a:buChar char="•"/>
            </a:pPr>
            <a:r>
              <a:rPr lang="en-US" sz="1599">
                <a:solidFill>
                  <a:srgbClr val="000000"/>
                </a:solidFill>
                <a:latin typeface="Agrandir Narrow"/>
                <a:sym typeface="Agrandir Narrow"/>
              </a:rPr>
              <a:t>Set time limits for each task.</a:t>
            </a:r>
          </a:p>
        </p:txBody>
      </p:sp>
      <p:sp>
        <p:nvSpPr>
          <p:cNvPr name="TextBox 30" id="30"/>
          <p:cNvSpPr txBox="true"/>
          <p:nvPr/>
        </p:nvSpPr>
        <p:spPr>
          <a:xfrm rot="0">
            <a:off x="10835323" y="6722110"/>
            <a:ext cx="5592507" cy="306705"/>
          </a:xfrm>
          <a:prstGeom prst="rect">
            <a:avLst/>
          </a:prstGeom>
        </p:spPr>
        <p:txBody>
          <a:bodyPr anchor="t" rtlCol="false" tIns="0" lIns="0" bIns="0" rIns="0">
            <a:spAutoFit/>
          </a:bodyPr>
          <a:lstStyle/>
          <a:p>
            <a:pPr>
              <a:lnSpc>
                <a:spcPts val="2519"/>
              </a:lnSpc>
              <a:spcBef>
                <a:spcPct val="0"/>
              </a:spcBef>
            </a:pPr>
            <a:r>
              <a:rPr lang="en-US" sz="1799">
                <a:solidFill>
                  <a:srgbClr val="000000"/>
                </a:solidFill>
                <a:latin typeface="Open Sauce Medium"/>
              </a:rPr>
              <a:t>Perfectionism:</a:t>
            </a:r>
          </a:p>
        </p:txBody>
      </p:sp>
      <p:sp>
        <p:nvSpPr>
          <p:cNvPr name="TextBox 31" id="31"/>
          <p:cNvSpPr txBox="true"/>
          <p:nvPr/>
        </p:nvSpPr>
        <p:spPr>
          <a:xfrm rot="0">
            <a:off x="1926986" y="3030843"/>
            <a:ext cx="14457113" cy="1123950"/>
          </a:xfrm>
          <a:prstGeom prst="rect">
            <a:avLst/>
          </a:prstGeom>
        </p:spPr>
        <p:txBody>
          <a:bodyPr anchor="t" rtlCol="false" tIns="0" lIns="0" bIns="0" rIns="0">
            <a:spAutoFit/>
          </a:bodyPr>
          <a:lstStyle/>
          <a:p>
            <a:pPr algn="ctr">
              <a:lnSpc>
                <a:spcPts val="4680"/>
              </a:lnSpc>
            </a:pPr>
            <a:r>
              <a:rPr lang="en-US" sz="3900">
                <a:solidFill>
                  <a:srgbClr val="000000"/>
                </a:solidFill>
                <a:latin typeface="Open Sauce Medium"/>
              </a:rPr>
              <a:t>HOW TO GET RID OF THEM TO IMPROVE</a:t>
            </a:r>
          </a:p>
          <a:p>
            <a:pPr algn="ctr">
              <a:lnSpc>
                <a:spcPts val="4320"/>
              </a:lnSpc>
            </a:pPr>
            <a:r>
              <a:rPr lang="en-US" sz="3600">
                <a:solidFill>
                  <a:srgbClr val="000000"/>
                </a:solidFill>
                <a:latin typeface="Open Sauce Medium"/>
              </a:rPr>
              <a:t>productivity.</a:t>
            </a:r>
          </a:p>
        </p:txBody>
      </p:sp>
      <p:sp>
        <p:nvSpPr>
          <p:cNvPr name="TextBox 32" id="32"/>
          <p:cNvSpPr txBox="true"/>
          <p:nvPr/>
        </p:nvSpPr>
        <p:spPr>
          <a:xfrm rot="0">
            <a:off x="2311946" y="1055306"/>
            <a:ext cx="13664108" cy="1585012"/>
          </a:xfrm>
          <a:prstGeom prst="rect">
            <a:avLst/>
          </a:prstGeom>
        </p:spPr>
        <p:txBody>
          <a:bodyPr anchor="t" rtlCol="false" tIns="0" lIns="0" bIns="0" rIns="0">
            <a:spAutoFit/>
          </a:bodyPr>
          <a:lstStyle/>
          <a:p>
            <a:pPr algn="ctr">
              <a:lnSpc>
                <a:spcPts val="6233"/>
              </a:lnSpc>
            </a:pPr>
            <a:r>
              <a:rPr lang="en-US" sz="5666" spc="181">
                <a:solidFill>
                  <a:srgbClr val="000000"/>
                </a:solidFill>
                <a:latin typeface="Days"/>
              </a:rPr>
              <a:t>Time wasters in your daily activities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Freeform 3" id="3"/>
          <p:cNvSpPr/>
          <p:nvPr/>
        </p:nvSpPr>
        <p:spPr>
          <a:xfrm flipH="false" flipV="false" rot="0">
            <a:off x="2387967" y="1028700"/>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959861" y="971550"/>
            <a:ext cx="3184003" cy="1252168"/>
          </a:xfrm>
          <a:prstGeom prst="rect">
            <a:avLst/>
          </a:prstGeom>
        </p:spPr>
        <p:txBody>
          <a:bodyPr anchor="t" rtlCol="false" tIns="0" lIns="0" bIns="0" rIns="0">
            <a:spAutoFit/>
          </a:bodyPr>
          <a:lstStyle/>
          <a:p>
            <a:pPr>
              <a:lnSpc>
                <a:spcPts val="3068"/>
              </a:lnSpc>
            </a:pPr>
            <a:r>
              <a:rPr lang="en-US" sz="2789" spc="209">
                <a:solidFill>
                  <a:srgbClr val="FFFFFF"/>
                </a:solidFill>
                <a:latin typeface="Agrandir Narrow Bold"/>
              </a:rPr>
              <a:t>MINDWORX ACADEMY (LP4 GROUPWORK)</a:t>
            </a:r>
          </a:p>
        </p:txBody>
      </p:sp>
      <p:sp>
        <p:nvSpPr>
          <p:cNvPr name="AutoShape 5" id="5"/>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Freeform 6" id="6"/>
          <p:cNvSpPr/>
          <p:nvPr/>
        </p:nvSpPr>
        <p:spPr>
          <a:xfrm flipH="false" flipV="false" rot="0">
            <a:off x="16080422" y="5143500"/>
            <a:ext cx="542617" cy="542617"/>
          </a:xfrm>
          <a:custGeom>
            <a:avLst/>
            <a:gdLst/>
            <a:ahLst/>
            <a:cxnLst/>
            <a:rect r="r" b="b" t="t" l="l"/>
            <a:pathLst>
              <a:path h="542617" w="542617">
                <a:moveTo>
                  <a:pt x="0" y="0"/>
                </a:moveTo>
                <a:lnTo>
                  <a:pt x="542618" y="0"/>
                </a:lnTo>
                <a:lnTo>
                  <a:pt x="542618" y="542617"/>
                </a:lnTo>
                <a:lnTo>
                  <a:pt x="0" y="5426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194215" y="5244875"/>
            <a:ext cx="326853" cy="328046"/>
          </a:xfrm>
          <a:custGeom>
            <a:avLst/>
            <a:gdLst/>
            <a:ahLst/>
            <a:cxnLst/>
            <a:rect r="r" b="b" t="t" l="l"/>
            <a:pathLst>
              <a:path h="328046" w="326853">
                <a:moveTo>
                  <a:pt x="0" y="0"/>
                </a:moveTo>
                <a:lnTo>
                  <a:pt x="326853" y="0"/>
                </a:lnTo>
                <a:lnTo>
                  <a:pt x="326853" y="328046"/>
                </a:lnTo>
                <a:lnTo>
                  <a:pt x="0" y="3280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080422" y="6693186"/>
            <a:ext cx="542617" cy="542617"/>
          </a:xfrm>
          <a:custGeom>
            <a:avLst/>
            <a:gdLst/>
            <a:ahLst/>
            <a:cxnLst/>
            <a:rect r="r" b="b" t="t" l="l"/>
            <a:pathLst>
              <a:path h="542617" w="542617">
                <a:moveTo>
                  <a:pt x="0" y="0"/>
                </a:moveTo>
                <a:lnTo>
                  <a:pt x="542618" y="0"/>
                </a:lnTo>
                <a:lnTo>
                  <a:pt x="542618" y="542617"/>
                </a:lnTo>
                <a:lnTo>
                  <a:pt x="0" y="5426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241926" y="6784773"/>
            <a:ext cx="261943" cy="359442"/>
          </a:xfrm>
          <a:custGeom>
            <a:avLst/>
            <a:gdLst/>
            <a:ahLst/>
            <a:cxnLst/>
            <a:rect r="r" b="b" t="t" l="l"/>
            <a:pathLst>
              <a:path h="359442" w="261943">
                <a:moveTo>
                  <a:pt x="0" y="0"/>
                </a:moveTo>
                <a:lnTo>
                  <a:pt x="261943" y="0"/>
                </a:lnTo>
                <a:lnTo>
                  <a:pt x="261943" y="359442"/>
                </a:lnTo>
                <a:lnTo>
                  <a:pt x="0" y="3594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080422" y="5902918"/>
            <a:ext cx="542617" cy="542617"/>
          </a:xfrm>
          <a:custGeom>
            <a:avLst/>
            <a:gdLst/>
            <a:ahLst/>
            <a:cxnLst/>
            <a:rect r="r" b="b" t="t" l="l"/>
            <a:pathLst>
              <a:path h="542617" w="542617">
                <a:moveTo>
                  <a:pt x="0" y="0"/>
                </a:moveTo>
                <a:lnTo>
                  <a:pt x="542618" y="0"/>
                </a:lnTo>
                <a:lnTo>
                  <a:pt x="542618" y="542618"/>
                </a:lnTo>
                <a:lnTo>
                  <a:pt x="0" y="5426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198118" y="6056085"/>
            <a:ext cx="307226" cy="236284"/>
          </a:xfrm>
          <a:custGeom>
            <a:avLst/>
            <a:gdLst/>
            <a:ahLst/>
            <a:cxnLst/>
            <a:rect r="r" b="b" t="t" l="l"/>
            <a:pathLst>
              <a:path h="236284" w="307226">
                <a:moveTo>
                  <a:pt x="0" y="0"/>
                </a:moveTo>
                <a:lnTo>
                  <a:pt x="307226" y="0"/>
                </a:lnTo>
                <a:lnTo>
                  <a:pt x="307226" y="236284"/>
                </a:lnTo>
                <a:lnTo>
                  <a:pt x="0" y="2362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2" id="12"/>
          <p:cNvGrpSpPr/>
          <p:nvPr/>
        </p:nvGrpSpPr>
        <p:grpSpPr>
          <a:xfrm rot="0">
            <a:off x="9410309" y="2593599"/>
            <a:ext cx="7212731" cy="2073651"/>
            <a:chOff x="0" y="0"/>
            <a:chExt cx="1899649" cy="546147"/>
          </a:xfrm>
        </p:grpSpPr>
        <p:sp>
          <p:nvSpPr>
            <p:cNvPr name="Freeform 13" id="13"/>
            <p:cNvSpPr/>
            <p:nvPr/>
          </p:nvSpPr>
          <p:spPr>
            <a:xfrm flipH="false" flipV="false" rot="0">
              <a:off x="0" y="0"/>
              <a:ext cx="1899649" cy="546147"/>
            </a:xfrm>
            <a:custGeom>
              <a:avLst/>
              <a:gdLst/>
              <a:ahLst/>
              <a:cxnLst/>
              <a:rect r="r" b="b" t="t" l="l"/>
              <a:pathLst>
                <a:path h="546147" w="1899649">
                  <a:moveTo>
                    <a:pt x="0" y="0"/>
                  </a:moveTo>
                  <a:lnTo>
                    <a:pt x="1899649" y="0"/>
                  </a:lnTo>
                  <a:lnTo>
                    <a:pt x="1899649" y="546147"/>
                  </a:lnTo>
                  <a:lnTo>
                    <a:pt x="0" y="546147"/>
                  </a:lnTo>
                  <a:close/>
                </a:path>
              </a:pathLst>
            </a:custGeom>
            <a:solidFill>
              <a:srgbClr val="000000">
                <a:alpha val="0"/>
              </a:srgbClr>
            </a:solidFill>
            <a:ln w="38100" cap="sq">
              <a:solidFill>
                <a:srgbClr val="F5F5F5"/>
              </a:solidFill>
              <a:prstDash val="solid"/>
              <a:miter/>
            </a:ln>
          </p:spPr>
        </p:sp>
        <p:sp>
          <p:nvSpPr>
            <p:cNvPr name="TextBox 14" id="14"/>
            <p:cNvSpPr txBox="true"/>
            <p:nvPr/>
          </p:nvSpPr>
          <p:spPr>
            <a:xfrm>
              <a:off x="0" y="-28575"/>
              <a:ext cx="1899649" cy="574722"/>
            </a:xfrm>
            <a:prstGeom prst="rect">
              <a:avLst/>
            </a:prstGeom>
          </p:spPr>
          <p:txBody>
            <a:bodyPr anchor="ctr" rtlCol="false" tIns="50800" lIns="50800" bIns="50800" rIns="50800"/>
            <a:lstStyle/>
            <a:p>
              <a:pPr algn="ctr">
                <a:lnSpc>
                  <a:spcPts val="1869"/>
                </a:lnSpc>
              </a:pPr>
            </a:p>
          </p:txBody>
        </p:sp>
      </p:grpSp>
      <p:sp>
        <p:nvSpPr>
          <p:cNvPr name="TextBox 15" id="15"/>
          <p:cNvSpPr txBox="true"/>
          <p:nvPr/>
        </p:nvSpPr>
        <p:spPr>
          <a:xfrm rot="0">
            <a:off x="8886154" y="3072119"/>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THANK YOU </a:t>
            </a:r>
          </a:p>
        </p:txBody>
      </p:sp>
      <p:sp>
        <p:nvSpPr>
          <p:cNvPr name="TextBox 16" id="16"/>
          <p:cNvSpPr txBox="true"/>
          <p:nvPr/>
        </p:nvSpPr>
        <p:spPr>
          <a:xfrm rot="0">
            <a:off x="5910472" y="5197421"/>
            <a:ext cx="9965405" cy="576078"/>
          </a:xfrm>
          <a:prstGeom prst="rect">
            <a:avLst/>
          </a:prstGeom>
        </p:spPr>
        <p:txBody>
          <a:bodyPr anchor="t" rtlCol="false" tIns="0" lIns="0" bIns="0" rIns="0">
            <a:spAutoFit/>
          </a:bodyPr>
          <a:lstStyle/>
          <a:p>
            <a:pPr algn="r">
              <a:lnSpc>
                <a:spcPts val="2046"/>
              </a:lnSpc>
            </a:pPr>
            <a:r>
              <a:rPr lang="en-US" sz="1860" spc="158">
                <a:solidFill>
                  <a:srgbClr val="FFFFFF"/>
                </a:solidFill>
                <a:latin typeface="Agrandir Narrow Bold"/>
              </a:rPr>
              <a:t>Before our session ends, are there any questions you would like us to answer?</a:t>
            </a:r>
          </a:p>
          <a:p>
            <a:pPr algn="r">
              <a:lnSpc>
                <a:spcPts val="2046"/>
              </a:lnSpc>
            </a:pPr>
          </a:p>
        </p:txBody>
      </p:sp>
      <p:sp>
        <p:nvSpPr>
          <p:cNvPr name="TextBox 17" id="17"/>
          <p:cNvSpPr txBox="true"/>
          <p:nvPr/>
        </p:nvSpPr>
        <p:spPr>
          <a:xfrm rot="0">
            <a:off x="12382814" y="5952332"/>
            <a:ext cx="3498499"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mandlanyembe03@gmail.com</a:t>
            </a:r>
          </a:p>
        </p:txBody>
      </p:sp>
      <p:sp>
        <p:nvSpPr>
          <p:cNvPr name="TextBox 18" id="18"/>
          <p:cNvSpPr txBox="true"/>
          <p:nvPr/>
        </p:nvSpPr>
        <p:spPr>
          <a:xfrm rot="0">
            <a:off x="13131351" y="6747705"/>
            <a:ext cx="2744525" cy="357379"/>
          </a:xfrm>
          <a:prstGeom prst="rect">
            <a:avLst/>
          </a:prstGeom>
        </p:spPr>
        <p:txBody>
          <a:bodyPr anchor="t" rtlCol="false" tIns="0" lIns="0" bIns="0" rIns="0">
            <a:spAutoFit/>
          </a:bodyPr>
          <a:lstStyle/>
          <a:p>
            <a:pPr algn="r">
              <a:lnSpc>
                <a:spcPts val="2418"/>
              </a:lnSpc>
            </a:pPr>
            <a:r>
              <a:rPr lang="en-US" sz="1860">
                <a:solidFill>
                  <a:srgbClr val="FFFFFF"/>
                </a:solidFill>
                <a:latin typeface="Agrandir Narrow Bold"/>
              </a:rPr>
              <a:t>0643677470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DAGCwJNvN_U</dc:identifier>
  <dcterms:modified xsi:type="dcterms:W3CDTF">2011-08-01T06:04:30Z</dcterms:modified>
  <cp:revision>1</cp:revision>
  <dc:title>Blue and Pink Professional Business Strategy Presentation</dc:title>
</cp:coreProperties>
</file>